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17" r:id="rId1"/>
  </p:sldMasterIdLst>
  <p:notesMasterIdLst>
    <p:notesMasterId r:id="rId35"/>
  </p:notesMasterIdLst>
  <p:handoutMasterIdLst>
    <p:handoutMasterId r:id="rId36"/>
  </p:handoutMasterIdLst>
  <p:sldIdLst>
    <p:sldId id="345" r:id="rId2"/>
    <p:sldId id="435" r:id="rId3"/>
    <p:sldId id="448" r:id="rId4"/>
    <p:sldId id="455" r:id="rId5"/>
    <p:sldId id="434" r:id="rId6"/>
    <p:sldId id="364" r:id="rId7"/>
    <p:sldId id="442" r:id="rId8"/>
    <p:sldId id="443" r:id="rId9"/>
    <p:sldId id="347" r:id="rId10"/>
    <p:sldId id="349" r:id="rId11"/>
    <p:sldId id="456" r:id="rId12"/>
    <p:sldId id="459" r:id="rId13"/>
    <p:sldId id="462" r:id="rId14"/>
    <p:sldId id="365" r:id="rId15"/>
    <p:sldId id="444" r:id="rId16"/>
    <p:sldId id="366" r:id="rId17"/>
    <p:sldId id="476" r:id="rId18"/>
    <p:sldId id="348" r:id="rId19"/>
    <p:sldId id="475" r:id="rId20"/>
    <p:sldId id="369" r:id="rId21"/>
    <p:sldId id="447" r:id="rId22"/>
    <p:sldId id="445" r:id="rId23"/>
    <p:sldId id="473" r:id="rId24"/>
    <p:sldId id="350" r:id="rId25"/>
    <p:sldId id="425" r:id="rId26"/>
    <p:sldId id="351" r:id="rId27"/>
    <p:sldId id="454" r:id="rId28"/>
    <p:sldId id="472" r:id="rId29"/>
    <p:sldId id="352" r:id="rId30"/>
    <p:sldId id="430" r:id="rId31"/>
    <p:sldId id="468" r:id="rId32"/>
    <p:sldId id="428" r:id="rId33"/>
    <p:sldId id="37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EM_Lenovo2" initials="U" lastIdx="2" clrIdx="0">
    <p:extLst>
      <p:ext uri="{19B8F6BF-5375-455C-9EA6-DF929625EA0E}">
        <p15:presenceInfo xmlns:p15="http://schemas.microsoft.com/office/powerpoint/2012/main" userId="UDEM_Lenovo2" providerId="Non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18" autoAdjust="0"/>
  </p:normalViewPr>
  <p:slideViewPr>
    <p:cSldViewPr snapToGrid="0">
      <p:cViewPr varScale="1">
        <p:scale>
          <a:sx n="56" d="100"/>
          <a:sy n="56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12T16:00:46.150" idx="1">
    <p:pos x="-528" y="4042"/>
    <p:text>Notlarda değişiklikler var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F2B1-FC59-4095-A4E3-2E6AE1896FDA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AAC53-DA70-4F69-B2DD-247CDA20F1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8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A0D7-094C-4215-A0BE-43383972EC41}" type="datetimeFigureOut">
              <a:rPr lang="tr-TR" smtClean="0"/>
              <a:t>20.10.2022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67CDC-3016-4848-9709-DA10D9038B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49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279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420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i="1" dirty="0" err="1"/>
              <a:t>Örn</a:t>
            </a:r>
            <a:r>
              <a:rPr lang="tr-TR" sz="1400" i="1" dirty="0"/>
              <a:t>; </a:t>
            </a:r>
            <a:r>
              <a:rPr lang="en-US" sz="1400" i="1" dirty="0"/>
              <a:t>Non-</a:t>
            </a:r>
            <a:r>
              <a:rPr lang="en-US" sz="1400" i="1" dirty="0" err="1"/>
              <a:t>steril</a:t>
            </a:r>
            <a:r>
              <a:rPr lang="en-US" sz="1400" i="1" dirty="0"/>
              <a:t> </a:t>
            </a:r>
            <a:r>
              <a:rPr lang="en-US" sz="1400" i="1" dirty="0" err="1"/>
              <a:t>Intravenöz</a:t>
            </a:r>
            <a:r>
              <a:rPr lang="en-US" sz="1400" i="1" dirty="0"/>
              <a:t> </a:t>
            </a:r>
            <a:r>
              <a:rPr lang="en-US" sz="1400" i="1" dirty="0" err="1"/>
              <a:t>uygulama</a:t>
            </a:r>
            <a:r>
              <a:rPr lang="en-US" sz="1400" i="1" dirty="0"/>
              <a:t> set </a:t>
            </a:r>
            <a:r>
              <a:rPr lang="en-US" sz="1400" i="1" dirty="0" err="1"/>
              <a:t>ucu</a:t>
            </a:r>
            <a:r>
              <a:rPr lang="en-US" sz="1400" i="1" dirty="0"/>
              <a:t> </a:t>
            </a:r>
            <a:r>
              <a:rPr lang="en-US" sz="1400" i="1" dirty="0" err="1"/>
              <a:t>koruyucusu</a:t>
            </a:r>
            <a:r>
              <a:rPr lang="en-US" sz="1400" i="1" dirty="0"/>
              <a:t> </a:t>
            </a:r>
            <a:r>
              <a:rPr lang="en-US" sz="1400" i="1" dirty="0" err="1"/>
              <a:t>dağıtım</a:t>
            </a:r>
            <a:r>
              <a:rPr lang="en-US" sz="1400" i="1" dirty="0"/>
              <a:t> </a:t>
            </a:r>
            <a:r>
              <a:rPr lang="en-US" sz="1400" i="1" dirty="0" err="1"/>
              <a:t>süresinde</a:t>
            </a:r>
            <a:r>
              <a:rPr lang="en-US" sz="1400" i="1" dirty="0"/>
              <a:t> </a:t>
            </a:r>
            <a:r>
              <a:rPr lang="en-US" sz="1400" i="1" dirty="0" err="1"/>
              <a:t>setten</a:t>
            </a:r>
            <a:r>
              <a:rPr lang="en-US" sz="1400" i="1" dirty="0"/>
              <a:t> </a:t>
            </a:r>
            <a:r>
              <a:rPr lang="en-US" sz="1400" i="1" dirty="0" err="1"/>
              <a:t>düşmüştür</a:t>
            </a:r>
            <a:r>
              <a:rPr lang="en-US" sz="1400" i="1" dirty="0"/>
              <a:t>. </a:t>
            </a:r>
            <a:r>
              <a:rPr lang="en-US" sz="1400" i="1" dirty="0" err="1"/>
              <a:t>Intravenöz</a:t>
            </a:r>
            <a:r>
              <a:rPr lang="en-US" sz="1400" i="1" dirty="0"/>
              <a:t> </a:t>
            </a:r>
            <a:r>
              <a:rPr lang="en-US" sz="1400" i="1" dirty="0" err="1"/>
              <a:t>uygulama</a:t>
            </a:r>
            <a:r>
              <a:rPr lang="en-US" sz="1400" i="1" dirty="0"/>
              <a:t> </a:t>
            </a:r>
            <a:r>
              <a:rPr lang="en-US" sz="1400" i="1" dirty="0" err="1"/>
              <a:t>seti</a:t>
            </a:r>
            <a:r>
              <a:rPr lang="en-US" sz="1400" i="1" dirty="0"/>
              <a:t> </a:t>
            </a:r>
            <a:r>
              <a:rPr lang="en-US" sz="1400" i="1" dirty="0" err="1"/>
              <a:t>kullanılmamıştır</a:t>
            </a:r>
            <a:r>
              <a:rPr lang="en-US" sz="1400" dirty="0"/>
              <a:t>.</a:t>
            </a:r>
            <a:endParaRPr lang="tr-TR" sz="140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400" i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400" i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i="1" dirty="0" err="1"/>
              <a:t>Örn</a:t>
            </a:r>
            <a:r>
              <a:rPr lang="tr-TR" sz="1400" i="1" dirty="0"/>
              <a:t>; </a:t>
            </a:r>
            <a:r>
              <a:rPr lang="en-US" sz="1400" i="1" dirty="0" err="1"/>
              <a:t>Diyaliz</a:t>
            </a:r>
            <a:r>
              <a:rPr lang="en-US" sz="1400" i="1" dirty="0"/>
              <a:t> </a:t>
            </a:r>
            <a:r>
              <a:rPr lang="en-US" sz="1400" i="1" dirty="0" err="1"/>
              <a:t>tedavisi</a:t>
            </a:r>
            <a:r>
              <a:rPr lang="en-US" sz="1400" i="1" dirty="0"/>
              <a:t> </a:t>
            </a:r>
            <a:r>
              <a:rPr lang="en-US" sz="1400" i="1" dirty="0" err="1"/>
              <a:t>sonrası</a:t>
            </a:r>
            <a:r>
              <a:rPr lang="en-US" sz="1400" i="1" dirty="0"/>
              <a:t> hasta </a:t>
            </a:r>
            <a:r>
              <a:rPr lang="en-US" sz="1400" i="1" dirty="0" err="1"/>
              <a:t>ölmüştür</a:t>
            </a:r>
            <a:r>
              <a:rPr lang="en-US" sz="1400" i="1" dirty="0"/>
              <a:t>. </a:t>
            </a:r>
            <a:r>
              <a:rPr lang="en-US" sz="1400" i="1" dirty="0" err="1"/>
              <a:t>Hastada</a:t>
            </a:r>
            <a:r>
              <a:rPr lang="en-US" sz="1400" i="1" dirty="0"/>
              <a:t> son </a:t>
            </a:r>
            <a:r>
              <a:rPr lang="en-US" sz="1400" i="1" dirty="0" err="1"/>
              <a:t>dönem</a:t>
            </a:r>
            <a:r>
              <a:rPr lang="en-US" sz="1400" i="1" dirty="0"/>
              <a:t> renal </a:t>
            </a:r>
            <a:r>
              <a:rPr lang="en-US" sz="1400" i="1" dirty="0" err="1"/>
              <a:t>hastalığı</a:t>
            </a:r>
            <a:r>
              <a:rPr lang="en-US" sz="1400" i="1" dirty="0"/>
              <a:t> </a:t>
            </a:r>
            <a:r>
              <a:rPr lang="en-US" sz="1400" i="1" dirty="0" err="1"/>
              <a:t>vardır</a:t>
            </a:r>
            <a:r>
              <a:rPr lang="en-US" sz="1400" i="1" dirty="0"/>
              <a:t> </a:t>
            </a:r>
            <a:r>
              <a:rPr lang="en-US" sz="1400" i="1" dirty="0" err="1"/>
              <a:t>ve</a:t>
            </a:r>
            <a:r>
              <a:rPr lang="en-US" sz="1400" i="1" dirty="0"/>
              <a:t> hasta renal </a:t>
            </a:r>
            <a:r>
              <a:rPr lang="en-US" sz="1400" i="1" dirty="0" err="1"/>
              <a:t>hastalık</a:t>
            </a:r>
            <a:r>
              <a:rPr lang="en-US" sz="1400" i="1" dirty="0"/>
              <a:t> </a:t>
            </a:r>
            <a:r>
              <a:rPr lang="en-US" sz="1400" i="1" dirty="0" err="1"/>
              <a:t>nedeniyle</a:t>
            </a:r>
            <a:r>
              <a:rPr lang="en-US" sz="1400" i="1" dirty="0"/>
              <a:t> </a:t>
            </a:r>
            <a:r>
              <a:rPr lang="en-US" sz="1400" i="1" dirty="0" err="1"/>
              <a:t>ölmüştür</a:t>
            </a:r>
            <a:r>
              <a:rPr lang="en-US" sz="1400" i="1" dirty="0"/>
              <a:t>. </a:t>
            </a:r>
            <a:r>
              <a:rPr lang="en-US" sz="1400" i="1" dirty="0" err="1"/>
              <a:t>Üreticinin</a:t>
            </a:r>
            <a:r>
              <a:rPr lang="en-US" sz="1400" i="1" dirty="0"/>
              <a:t> </a:t>
            </a:r>
            <a:r>
              <a:rPr lang="en-US" sz="1400" i="1" dirty="0" err="1"/>
              <a:t>araştırmaları</a:t>
            </a:r>
            <a:r>
              <a:rPr lang="en-US" sz="1400" i="1" dirty="0"/>
              <a:t> </a:t>
            </a:r>
            <a:r>
              <a:rPr lang="en-US" sz="1400" i="1" dirty="0" err="1"/>
              <a:t>cihazın</a:t>
            </a:r>
            <a:r>
              <a:rPr lang="en-US" sz="1400" i="1" dirty="0"/>
              <a:t> </a:t>
            </a:r>
            <a:r>
              <a:rPr lang="en-US" sz="1400" i="1" dirty="0" err="1"/>
              <a:t>talep</a:t>
            </a:r>
            <a:r>
              <a:rPr lang="en-US" sz="1400" i="1" dirty="0"/>
              <a:t> </a:t>
            </a:r>
            <a:r>
              <a:rPr lang="en-US" sz="1400" i="1" dirty="0" err="1"/>
              <a:t>edilen</a:t>
            </a:r>
            <a:r>
              <a:rPr lang="en-US" sz="1400" i="1" dirty="0"/>
              <a:t> </a:t>
            </a:r>
            <a:r>
              <a:rPr lang="en-US" sz="1400" i="1" dirty="0" err="1"/>
              <a:t>şekilde</a:t>
            </a:r>
            <a:r>
              <a:rPr lang="en-US" sz="1400" i="1" dirty="0"/>
              <a:t> </a:t>
            </a:r>
            <a:r>
              <a:rPr lang="en-US" sz="1400" i="1" dirty="0" err="1"/>
              <a:t>çalıştığını</a:t>
            </a:r>
            <a:r>
              <a:rPr lang="en-US" sz="1400" i="1" dirty="0"/>
              <a:t> </a:t>
            </a:r>
            <a:r>
              <a:rPr lang="en-US" sz="1400" i="1" dirty="0" err="1"/>
              <a:t>ve</a:t>
            </a:r>
            <a:r>
              <a:rPr lang="en-US" sz="1400" i="1" dirty="0"/>
              <a:t> </a:t>
            </a:r>
            <a:r>
              <a:rPr lang="en-US" sz="1400" i="1" dirty="0" err="1"/>
              <a:t>olayın</a:t>
            </a:r>
            <a:r>
              <a:rPr lang="en-US" sz="1400" i="1" dirty="0"/>
              <a:t> </a:t>
            </a:r>
            <a:r>
              <a:rPr lang="en-US" sz="1400" i="1" dirty="0" err="1"/>
              <a:t>cihazdan</a:t>
            </a:r>
            <a:r>
              <a:rPr lang="en-US" sz="1400" i="1" dirty="0"/>
              <a:t> </a:t>
            </a:r>
            <a:r>
              <a:rPr lang="en-US" sz="1400" i="1" dirty="0" err="1"/>
              <a:t>kaynaklanmadığını</a:t>
            </a:r>
            <a:r>
              <a:rPr lang="en-US" sz="1400" i="1" dirty="0"/>
              <a:t> </a:t>
            </a:r>
            <a:r>
              <a:rPr lang="en-US" sz="1400" i="1" dirty="0" err="1"/>
              <a:t>gösterir</a:t>
            </a:r>
            <a:r>
              <a:rPr lang="en-US" sz="1400" i="1" dirty="0"/>
              <a:t>.</a:t>
            </a:r>
            <a:endParaRPr lang="tr-TR" sz="1400" i="1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8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i="1" dirty="0" err="1"/>
              <a:t>Örn</a:t>
            </a:r>
            <a:r>
              <a:rPr lang="tr-TR" sz="1400" i="1" dirty="0"/>
              <a:t>; Bir kalp pilinde ömrü bittikten sonra algılama kaybı oluşması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400" i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400" i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i="1" dirty="0" err="1"/>
              <a:t>Örn</a:t>
            </a:r>
            <a:r>
              <a:rPr lang="tr-TR" sz="1400" i="1" dirty="0"/>
              <a:t>; Arıza sebebiyle bir </a:t>
            </a:r>
            <a:r>
              <a:rPr lang="tr-TR" sz="1400" i="1" dirty="0" err="1"/>
              <a:t>infizyon</a:t>
            </a:r>
            <a:r>
              <a:rPr lang="tr-TR" sz="1400" i="1" dirty="0"/>
              <a:t> pompası durur fakat uygun bir alarm (ilgili standartlara uygun) verir ve hastada herhangi bir yaralanma yoktur.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19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400" i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i="1" dirty="0" err="1"/>
              <a:t>Örn</a:t>
            </a:r>
            <a:r>
              <a:rPr lang="tr-TR" sz="1400" i="1" dirty="0"/>
              <a:t>; MRI cihazı</a:t>
            </a:r>
            <a:r>
              <a:rPr lang="tr-TR" sz="1400" i="1" baseline="0" dirty="0"/>
              <a:t>nı </a:t>
            </a:r>
            <a:r>
              <a:rPr lang="tr-TR" sz="1400" i="1" baseline="0" dirty="0" err="1"/>
              <a:t>düiündüğümüzde</a:t>
            </a:r>
            <a:r>
              <a:rPr lang="tr-TR" sz="1400" i="1" baseline="0" dirty="0"/>
              <a:t>, </a:t>
            </a:r>
            <a:r>
              <a:rPr lang="tr-TR" sz="1400" i="1" dirty="0"/>
              <a:t>Potansiyel klostrofobi bilinmekte ve cihaz ürün bilgisinde </a:t>
            </a:r>
            <a:r>
              <a:rPr lang="tr-TR" sz="1400" i="1" dirty="0" err="1"/>
              <a:t>dökümante</a:t>
            </a:r>
            <a:r>
              <a:rPr lang="tr-TR" sz="1400" i="1" dirty="0"/>
              <a:t> edilmiştir.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60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293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DSVG 05 </a:t>
            </a:r>
            <a:r>
              <a:rPr lang="tr-TR" dirty="0" err="1"/>
              <a:t>İnfüzyon</a:t>
            </a:r>
            <a:r>
              <a:rPr lang="tr-TR" baseline="0" dirty="0"/>
              <a:t> pompaları için olan rehber dokumanı;</a:t>
            </a:r>
          </a:p>
          <a:p>
            <a:endParaRPr lang="tr-TR" baseline="0" dirty="0"/>
          </a:p>
          <a:p>
            <a:r>
              <a:rPr lang="tr-TR" dirty="0"/>
              <a:t>Madde </a:t>
            </a:r>
            <a:r>
              <a:rPr lang="en-US" dirty="0"/>
              <a:t>5. IMDRF </a:t>
            </a:r>
            <a:r>
              <a:rPr lang="tr-TR" dirty="0"/>
              <a:t>Terminolojileri</a:t>
            </a:r>
            <a:r>
              <a:rPr lang="tr-TR" baseline="0" dirty="0"/>
              <a:t> dokumanı Ek </a:t>
            </a:r>
            <a:r>
              <a:rPr lang="en-US" dirty="0"/>
              <a:t>A: Medical device problem codes</a:t>
            </a:r>
            <a:r>
              <a:rPr lang="tr-TR" baseline="0" dirty="0"/>
              <a:t> </a:t>
            </a:r>
            <a:r>
              <a:rPr lang="tr-TR" baseline="0" dirty="0" err="1"/>
              <a:t>larını</a:t>
            </a:r>
            <a:r>
              <a:rPr lang="tr-TR" baseline="0" dirty="0"/>
              <a:t> da içererek yayınlanmıştır. Diğerlerinde bu kodlar yer almamaktadır.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5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dirty="0"/>
              <a:t>MDR Madde 80 Klinik araştırmalar sırasında meydana gelen </a:t>
            </a:r>
            <a:r>
              <a:rPr lang="tr-TR" dirty="0" err="1"/>
              <a:t>advers</a:t>
            </a:r>
            <a:r>
              <a:rPr lang="tr-TR" dirty="0"/>
              <a:t> olayların kaydedilmesi ve raporlanması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/>
              <a:t>MDR Madde 87 Ciddi olumsuz olayların ve saha güvenliği düzeltici faaliyetlerinin analizi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>
                <a:highlight>
                  <a:srgbClr val="FFFF00"/>
                </a:highlight>
              </a:rPr>
              <a:t>MDR Madde </a:t>
            </a:r>
            <a:r>
              <a:rPr lang="tr-TR" u="sng" dirty="0">
                <a:solidFill>
                  <a:srgbClr val="FF0000"/>
                </a:solidFill>
              </a:rPr>
              <a:t>86</a:t>
            </a:r>
            <a:r>
              <a:rPr lang="tr-TR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tr-TR" strike="noStrike" dirty="0">
                <a:highlight>
                  <a:srgbClr val="FFFF00"/>
                </a:highlight>
              </a:rPr>
              <a:t>Trend raporlaması</a:t>
            </a:r>
            <a:endParaRPr lang="tr-TR" sz="1200" strike="noStrike" kern="1200" dirty="0">
              <a:solidFill>
                <a:srgbClr val="FF0000"/>
              </a:solidFill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MDR Madde </a:t>
            </a:r>
            <a:r>
              <a:rPr lang="tr-TR" u="sng" dirty="0"/>
              <a:t>87</a:t>
            </a:r>
            <a:r>
              <a:rPr lang="tr-TR" dirty="0"/>
              <a:t> Ciddi olumsuz olayların ve saha güvenliği düzeltici faaliyetlerinin analizi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MDR Madde </a:t>
            </a:r>
            <a:r>
              <a:rPr lang="tr-TR" i="0" u="sng" dirty="0"/>
              <a:t>88 </a:t>
            </a:r>
            <a:r>
              <a:rPr lang="tr-TR" dirty="0" err="1"/>
              <a:t>Vijilans</a:t>
            </a:r>
            <a:r>
              <a:rPr lang="tr-TR" dirty="0"/>
              <a:t> verilerinin analizi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MDR Madde 91 Uygulama tasarrufları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MDR Madde </a:t>
            </a:r>
            <a:r>
              <a:rPr lang="tr-TR" u="sng" strike="noStrike" dirty="0">
                <a:highlight>
                  <a:srgbClr val="FFFF00"/>
                </a:highlight>
              </a:rPr>
              <a:t>89</a:t>
            </a:r>
            <a:r>
              <a:rPr lang="tr-TR" strike="noStrike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V</a:t>
            </a:r>
            <a:r>
              <a:rPr lang="tr-TR" dirty="0" err="1"/>
              <a:t>ijilansa</a:t>
            </a:r>
            <a:r>
              <a:rPr lang="tr-TR" dirty="0"/>
              <a:t> ve piyasaya arz sonrası gözetime ilişkin elektronik sistem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err="1"/>
              <a:t>Meddev</a:t>
            </a:r>
            <a:r>
              <a:rPr lang="tr-TR" dirty="0"/>
              <a:t> 2.12-1 Rev8 </a:t>
            </a:r>
          </a:p>
          <a:p>
            <a:r>
              <a:rPr lang="tr-TR" sz="1200" dirty="0"/>
              <a:t>FSCA (Saha Güvenliği Düzeltici Faaliyeti)</a:t>
            </a:r>
          </a:p>
          <a:p>
            <a:r>
              <a:rPr lang="tr-TR" sz="1200" dirty="0"/>
              <a:t>FSN (Saha Güvenlik Bildirimi)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43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3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/>
              <a:t>Türkiyede</a:t>
            </a:r>
            <a:r>
              <a:rPr lang="tr-TR" baseline="0" dirty="0"/>
              <a:t> çevirisi yapılan (Tıbbi Cihaz Yönetmeliği) Madde 3 Tanımlar </a:t>
            </a:r>
            <a:r>
              <a:rPr lang="tr-TR" baseline="0" dirty="0">
                <a:sym typeface="Wingdings" panose="05000000000000000000" pitchFamily="2" charset="2"/>
              </a:rPr>
              <a:t> Komisyonla ilgili maddeler çıktığı için kısaldı</a:t>
            </a:r>
            <a:endParaRPr lang="tr-TR" baseline="0" dirty="0"/>
          </a:p>
          <a:p>
            <a:endParaRPr lang="tr-TR" baseline="0" dirty="0"/>
          </a:p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75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/>
              <a:t>Türkiyede</a:t>
            </a:r>
            <a:r>
              <a:rPr lang="tr-TR" baseline="0" dirty="0"/>
              <a:t> çevirisi yapılan (Tıbbi Cihaz Yönetmeliği) Madde 3 Tanımlar </a:t>
            </a:r>
            <a:r>
              <a:rPr lang="tr-TR" baseline="0" dirty="0">
                <a:sym typeface="Wingdings" panose="05000000000000000000" pitchFamily="2" charset="2"/>
              </a:rPr>
              <a:t> Komisyonla ilgili maddeler çıktığı için kısaldı) </a:t>
            </a:r>
            <a:endParaRPr lang="tr-TR" baseline="0" dirty="0"/>
          </a:p>
          <a:p>
            <a:endParaRPr lang="tr-TR" baseline="0" dirty="0"/>
          </a:p>
          <a:p>
            <a:r>
              <a:rPr lang="tr-TR" baseline="0" dirty="0"/>
              <a:t>MDR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91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/>
              <a:t>Türkiyede</a:t>
            </a:r>
            <a:r>
              <a:rPr lang="tr-TR" baseline="0" dirty="0"/>
              <a:t> çevirisi yapılan (Tıbbi Cihaz Yönetmeliği) Madde 3 Tanımlar </a:t>
            </a:r>
            <a:r>
              <a:rPr lang="tr-TR" baseline="0" dirty="0">
                <a:sym typeface="Wingdings" panose="05000000000000000000" pitchFamily="2" charset="2"/>
              </a:rPr>
              <a:t> Komisyonla ilgili maddeler çıktığı için kısaldı) </a:t>
            </a:r>
            <a:endParaRPr lang="tr-TR" baseline="0" dirty="0"/>
          </a:p>
          <a:p>
            <a:endParaRPr lang="tr-TR" baseline="0" dirty="0"/>
          </a:p>
          <a:p>
            <a:r>
              <a:rPr lang="tr-TR" baseline="0" dirty="0"/>
              <a:t>MDR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69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-</a:t>
            </a:r>
            <a:r>
              <a:rPr lang="tr-TR" dirty="0" err="1"/>
              <a:t>Vijilans</a:t>
            </a:r>
            <a:r>
              <a:rPr lang="tr-TR" baseline="0" dirty="0"/>
              <a:t> prosedürlerinin;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 ila 92. maddelerde belirtilen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vijilansa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ilişkin </a:t>
            </a:r>
            <a:r>
              <a:rPr lang="tr-T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hükümlerimn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tümünü içermesi gerekiyor. (MDR Ek 9 Madde 2.1’de bahsediliyor) 	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79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İmalatçı, yetkili temsilci, ithalatçı sorumlulukları:</a:t>
            </a:r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Sorumlu olduğu cihazlarla ilgili olumsuz olay meydana geldiğinde belirtilen süre içerisinde </a:t>
            </a:r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bildirimde bulunmak,</a:t>
            </a:r>
          </a:p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Olumsuz olaya neden olan cihazın </a:t>
            </a:r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uygunsuzluğunun tespit edilmesi yani risk analizi dâhil gerekli incelemeyi yaparak olumsuz olayın </a:t>
            </a:r>
            <a:r>
              <a:rPr lang="tr-TR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temel nedenini belirlemek</a:t>
            </a:r>
            <a:r>
              <a:rPr lang="tr-TR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Olumsuz olayın tekrar meydana gelmesini önlemek amacıyla düzeltici faaliyetlerin belirlenerek Yetkili Otoriteye sunulması</a:t>
            </a: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Yetkili Otoritenin kararı ile belirlenen düzeltici faaliyetlerin sahada uygulanması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38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rgbClr val="FF0000"/>
                </a:solidFill>
              </a:rPr>
              <a:t>Tıbbi Cihaz Yönetmeliği Madde 86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7CDC-3016-4848-9709-DA10D9038BD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92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Serbest 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Serbest 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Serbest 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Serbest 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Serbest 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Serbest 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Serbest 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Serbest 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Serbest 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Serbest 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Serbest 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Serbest 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Serbest 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Dikdörtgen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İkizkenar Üçgen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Dikdörtgen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rtlCol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A62DDE0-92FA-4DE8-A795-4892485282D5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5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Dikdörtgen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Dikdörtgen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E28DDD-6A05-4D1D-940E-ECA5D9425482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8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Dikdörtgen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Dikdörtgen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 rtlCol="0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fld id="{6ED6A69D-4D76-4982-9B67-8EAC221C20FC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4D16-B052-44C5-95BD-7A22937F0A99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121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Dikdörtgen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rtlCol="0" anchor="ctr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9A027C-C771-4317-8FC3-37557EFADD4A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9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Serbest 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Serbest 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Serbest 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Serbest 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Dikdörtgen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İkizkenar Üçgen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Dikdörtgen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rtlCol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 rtlCol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fld id="{67074D16-B052-44C5-95BD-7A22937F0A99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772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Dikdörtgen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Dikdörtgen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fld id="{79B1FB8E-D47A-41DC-A027-285710C6B3B3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Dikdörtgen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Dikdörtgen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rtlCol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fld id="{30996E9C-9CD0-4F7A-94D7-7483C26FCA80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Dikdörtgen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Dikdörtgen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 rtlCol="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4DBB38-CCB5-4478-A7B5-65B3054A6475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fld id="{741C3326-F02E-484C-BA6D-17A3FE26FB9A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Serbest 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Serbest 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Serbest 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Serbest 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Serbest 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Serbest 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Serbest 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Dikdörtgen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İkizkenar Üçgen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Dikdörtgen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rtlCol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rtlCol="0" anchor="ctr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 rtlCol="0"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074D16-B052-44C5-95BD-7A22937F0A99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714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Serbest 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Serbest 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Serbest 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Serbest 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Serbest 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Serbest 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Serbest 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Serbest 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Serbest 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Serbest 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Serbest 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Serbest 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Serbest 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Serbest 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Serbest 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Serbest 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Serbest 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Serbest 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Serbest 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Dikdörtgen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İkizkenar Üçgen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Dikdörtgen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rtlCol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rtlCol="0"/>
          <a:lstStyle/>
          <a:p>
            <a:fld id="{67074D16-B052-44C5-95BD-7A22937F0A99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 rtlCol="0"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 rtlCol="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087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4D16-B052-44C5-95BD-7A22937F0A99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0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hf hdr="0" ft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2.orielstat.com/rs/231-KOL-532/images/AdditionalGuidance_%20MEDDEV_2_12_1_Final_070519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88" y="619331"/>
            <a:ext cx="3401159" cy="1740129"/>
          </a:xfrm>
          <a:prstGeom prst="rect">
            <a:avLst/>
          </a:prstGeom>
          <a:effectLst>
            <a:outerShdw blurRad="50800" dir="5400000" algn="ctr" rotWithShape="0">
              <a:srgbClr val="000000"/>
            </a:outerShdw>
            <a:softEdge rad="12700"/>
          </a:effectLst>
        </p:spPr>
      </p:pic>
      <p:sp>
        <p:nvSpPr>
          <p:cNvPr id="10" name="Metin Yer Tutucusu 8"/>
          <p:cNvSpPr txBox="1">
            <a:spLocks/>
          </p:cNvSpPr>
          <p:nvPr/>
        </p:nvSpPr>
        <p:spPr>
          <a:xfrm>
            <a:off x="4472007" y="2663510"/>
            <a:ext cx="3552640" cy="828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6000" b="1" dirty="0">
                <a:solidFill>
                  <a:schemeClr val="bg1"/>
                </a:solidFill>
                <a:latin typeface="+mj-lt"/>
              </a:rPr>
              <a:t>VIGILANCE</a:t>
            </a:r>
          </a:p>
        </p:txBody>
      </p:sp>
      <p:sp>
        <p:nvSpPr>
          <p:cNvPr id="2" name="Alt Başlık 2">
            <a:extLst>
              <a:ext uri="{FF2B5EF4-FFF2-40B4-BE49-F238E27FC236}">
                <a16:creationId xmlns:a16="http://schemas.microsoft.com/office/drawing/2014/main" id="{3B23A0C8-27B7-8574-A38B-33274F3643A9}"/>
              </a:ext>
            </a:extLst>
          </p:cNvPr>
          <p:cNvSpPr txBox="1">
            <a:spLocks/>
          </p:cNvSpPr>
          <p:nvPr/>
        </p:nvSpPr>
        <p:spPr>
          <a:xfrm>
            <a:off x="1507066" y="4742547"/>
            <a:ext cx="9177867" cy="96149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bg1"/>
                </a:solidFill>
              </a:rPr>
              <a:t>SERİAN DOMA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bg1"/>
                </a:solidFill>
              </a:rPr>
              <a:t>BİYOMEDİKAL MÜHENDİSİ, MSC.</a:t>
            </a:r>
          </a:p>
        </p:txBody>
      </p:sp>
    </p:spTree>
    <p:extLst>
      <p:ext uri="{BB962C8B-B14F-4D97-AF65-F5344CB8AC3E}">
        <p14:creationId xmlns:p14="http://schemas.microsoft.com/office/powerpoint/2010/main" val="31130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Raporlama Süreleri</a:t>
            </a:r>
            <a:br>
              <a:rPr lang="tr-TR" dirty="0"/>
            </a:br>
            <a:br>
              <a:rPr lang="tr-TR" dirty="0"/>
            </a:br>
            <a:r>
              <a:rPr lang="tr-TR" dirty="0"/>
              <a:t>MDD </a:t>
            </a:r>
            <a:r>
              <a:rPr lang="tr-TR" dirty="0" err="1"/>
              <a:t>vs</a:t>
            </a:r>
            <a:r>
              <a:rPr lang="tr-TR" dirty="0"/>
              <a:t> MDR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994314" y="6180479"/>
            <a:ext cx="957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**Üreticilerin bu sürelere uymak için başlangıçta kısmi bir rapor sunmalarına izin verilir.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19985"/>
              </p:ext>
            </p:extLst>
          </p:nvPr>
        </p:nvGraphicFramePr>
        <p:xfrm>
          <a:off x="4739950" y="933959"/>
          <a:ext cx="7221127" cy="484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042">
                  <a:extLst>
                    <a:ext uri="{9D8B030D-6E8A-4147-A177-3AD203B41FA5}">
                      <a16:colId xmlns:a16="http://schemas.microsoft.com/office/drawing/2014/main" val="312259178"/>
                    </a:ext>
                  </a:extLst>
                </a:gridCol>
                <a:gridCol w="2394216">
                  <a:extLst>
                    <a:ext uri="{9D8B030D-6E8A-4147-A177-3AD203B41FA5}">
                      <a16:colId xmlns:a16="http://schemas.microsoft.com/office/drawing/2014/main" val="2687302824"/>
                    </a:ext>
                  </a:extLst>
                </a:gridCol>
                <a:gridCol w="2419869">
                  <a:extLst>
                    <a:ext uri="{9D8B030D-6E8A-4147-A177-3AD203B41FA5}">
                      <a16:colId xmlns:a16="http://schemas.microsoft.com/office/drawing/2014/main" val="1644654031"/>
                    </a:ext>
                  </a:extLst>
                </a:gridCol>
              </a:tblGrid>
              <a:tr h="55893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>
                          <a:latin typeface="+mj-lt"/>
                        </a:rPr>
                        <a:t>Meddev</a:t>
                      </a:r>
                      <a:r>
                        <a:rPr lang="tr-TR" sz="1400" dirty="0">
                          <a:latin typeface="+mj-lt"/>
                        </a:rPr>
                        <a:t> 2.12-1 </a:t>
                      </a:r>
                      <a:r>
                        <a:rPr lang="tr-TR" sz="1400" dirty="0" err="1">
                          <a:latin typeface="+mj-lt"/>
                        </a:rPr>
                        <a:t>Rev</a:t>
                      </a:r>
                      <a:r>
                        <a:rPr lang="tr-TR" sz="1400" dirty="0">
                          <a:latin typeface="+mj-lt"/>
                        </a:rPr>
                        <a:t> 8</a:t>
                      </a:r>
                    </a:p>
                    <a:p>
                      <a:pPr algn="ctr"/>
                      <a:r>
                        <a:rPr lang="tr-TR" sz="1400" dirty="0">
                          <a:latin typeface="+mj-lt"/>
                        </a:rPr>
                        <a:t>Madde</a:t>
                      </a:r>
                      <a:r>
                        <a:rPr lang="tr-TR" sz="1400" baseline="0" dirty="0">
                          <a:latin typeface="+mj-lt"/>
                        </a:rPr>
                        <a:t> 5.1.1. </a:t>
                      </a:r>
                      <a:endParaRPr lang="tr-T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Meddev</a:t>
                      </a:r>
                      <a:r>
                        <a:rPr lang="tr-T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2.12-1 </a:t>
                      </a:r>
                      <a:r>
                        <a:rPr lang="tr-TR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Rev</a:t>
                      </a:r>
                      <a:r>
                        <a:rPr lang="tr-T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</a:p>
                    <a:p>
                      <a:pPr algn="ctr"/>
                      <a:endParaRPr lang="tr-TR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latin typeface="+mj-lt"/>
                        </a:rPr>
                        <a:t>MDR Mad</a:t>
                      </a:r>
                      <a:r>
                        <a:rPr lang="tr-TR" sz="1400" strike="noStrike" dirty="0">
                          <a:latin typeface="+mj-lt"/>
                        </a:rPr>
                        <a:t>de</a:t>
                      </a:r>
                      <a:r>
                        <a:rPr lang="tr-TR" sz="14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tr-TR" sz="1400" dirty="0">
                          <a:latin typeface="+mj-lt"/>
                        </a:rPr>
                        <a:t>85</a:t>
                      </a:r>
                    </a:p>
                    <a:p>
                      <a:pPr algn="ctr"/>
                      <a:r>
                        <a:rPr lang="tr-TR" sz="1400" dirty="0">
                          <a:latin typeface="+mj-lt"/>
                        </a:rPr>
                        <a:t>(Bölüm 3,4,5)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04908"/>
                  </a:ext>
                </a:extLst>
              </a:tr>
              <a:tr h="779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Ciddi kamu sağlığı tehdidi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İmalatçının bu tehditten haberdar olmasından itibaren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 günü aşmaz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İmalatçının bu tehditten haberdar olmasından itibaren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 günü aşmaz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797127"/>
                  </a:ext>
                </a:extLst>
              </a:tr>
              <a:tr h="983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Ölüm veya kişinin sağlık durumunda beklenmeyen ciddi bozulma söz konusu olduğunda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İmalatçının ciddi olumsuz olaydan haberdar olmasından itibaren</a:t>
                      </a: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10 günü aşmaz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İmalatçının ciddi olumsuz olaydan haberdar olmasından itibaren</a:t>
                      </a: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10 günü aşmaz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17545"/>
                  </a:ext>
                </a:extLst>
              </a:tr>
              <a:tr h="2271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Olumsuz olay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Olay ve kendi cihazları arasında </a:t>
                      </a:r>
                      <a:r>
                        <a:rPr lang="tr-TR" sz="1500" b="0" i="0" u="none" strike="noStrike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nedensel</a:t>
                      </a: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ilişki kurmalarından ya da bu tür </a:t>
                      </a:r>
                      <a:r>
                        <a:rPr lang="tr-TR" sz="1500" b="0" i="0" u="none" strike="noStrike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nedensel</a:t>
                      </a: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ilişkinin olasılığının makul bulunmasından sonra derhal raporlar ve bu süre olumsuz olaydan haberdar olmalarından itibaren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30 günü aşmaz</a:t>
                      </a:r>
                      <a:endParaRPr lang="tr-TR" sz="15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Olay ve kendi cihazları arasında </a:t>
                      </a:r>
                      <a:r>
                        <a:rPr lang="tr-TR" sz="1500" b="0" i="0" u="none" strike="noStrike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nedensel</a:t>
                      </a: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ilişki kurmalarından ya da bu tür </a:t>
                      </a:r>
                      <a:r>
                        <a:rPr lang="tr-TR" sz="1500" b="0" i="0" u="none" strike="noStrike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nedensel</a:t>
                      </a:r>
                      <a:r>
                        <a:rPr lang="tr-TR" sz="15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ilişkinin olasılığının makul bulunmasından sonra derhal raporlar ve bu süre olumsuz olaydan haberdar olmalarından itibaren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b="1" i="0" u="none" strike="noStrike" kern="120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15 günü aşmaz</a:t>
                      </a:r>
                      <a:endParaRPr lang="tr-TR" sz="15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657900"/>
                  </a:ext>
                </a:extLst>
              </a:tr>
            </a:tbl>
          </a:graphicData>
        </a:graphic>
      </p:graphicFrame>
      <p:pic>
        <p:nvPicPr>
          <p:cNvPr id="9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9" y="4966300"/>
            <a:ext cx="1864807" cy="15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Advers</a:t>
            </a:r>
            <a:r>
              <a:rPr lang="tr-TR" dirty="0">
                <a:solidFill>
                  <a:schemeClr val="bg1"/>
                </a:solidFill>
              </a:rPr>
              <a:t> Olay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4831080" y="1749760"/>
            <a:ext cx="70400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Madde 79 Klinik araştırmalar sırasında meydana gelen advers olayların kaydedilmesi ve raporlanması</a:t>
            </a:r>
          </a:p>
          <a:p>
            <a:pPr algn="just"/>
            <a:endParaRPr lang="tr-TR" sz="1400" dirty="0"/>
          </a:p>
          <a:p>
            <a:r>
              <a:rPr lang="tr-TR" sz="1400" dirty="0"/>
              <a:t>Destekleyici tarafından hangi bilgilerin kaydedileceği ve destekleyici tarafından hangi vakaların bildirileceği hakkında ayrıntılı bilgi vermektedir. </a:t>
            </a:r>
          </a:p>
          <a:p>
            <a:endParaRPr lang="tr-TR" sz="1400" dirty="0"/>
          </a:p>
          <a:p>
            <a:pPr marL="285750" indent="-285750">
              <a:buFontTx/>
              <a:buChar char="-"/>
            </a:pPr>
            <a:r>
              <a:rPr lang="tr-TR" sz="1400" dirty="0">
                <a:solidFill>
                  <a:srgbClr val="FF0000"/>
                </a:solidFill>
              </a:rPr>
              <a:t>Destekleyici, klinik araştırmanın yürütüldüğü tüm üye devletlere </a:t>
            </a:r>
            <a:r>
              <a:rPr lang="tr-TR" sz="1400" dirty="0" err="1">
                <a:solidFill>
                  <a:srgbClr val="FF0000"/>
                </a:solidFill>
              </a:rPr>
              <a:t>Eudamed</a:t>
            </a:r>
            <a:r>
              <a:rPr lang="tr-TR" sz="1400" dirty="0">
                <a:solidFill>
                  <a:srgbClr val="FF0000"/>
                </a:solidFill>
              </a:rPr>
              <a:t> aracılığıyla klinik araştırmanın yürütüldüğü üye devletlere raporlar.</a:t>
            </a:r>
          </a:p>
          <a:p>
            <a:endParaRPr lang="tr-TR" dirty="0"/>
          </a:p>
          <a:p>
            <a:endParaRPr lang="tr-TR" sz="1400" dirty="0"/>
          </a:p>
          <a:p>
            <a:pPr algn="just"/>
            <a:r>
              <a:rPr lang="tr-TR" sz="1400" dirty="0"/>
              <a:t> </a:t>
            </a:r>
            <a:r>
              <a:rPr lang="tr-TR" sz="1400" dirty="0">
                <a:solidFill>
                  <a:srgbClr val="FF0000"/>
                </a:solidFill>
              </a:rPr>
              <a:t>Destekleyici, </a:t>
            </a:r>
            <a:r>
              <a:rPr lang="tr-TR" sz="1400" dirty="0"/>
              <a:t>aşağıdakilerin hepsini tam olarak </a:t>
            </a:r>
            <a:r>
              <a:rPr lang="tr-TR" sz="1400" dirty="0">
                <a:solidFill>
                  <a:srgbClr val="FF0000"/>
                </a:solidFill>
              </a:rPr>
              <a:t>kaydeder: </a:t>
            </a:r>
          </a:p>
          <a:p>
            <a:pPr marL="800100" lvl="1" indent="-342900" algn="just">
              <a:buAutoNum type="alphaLcParenBoth"/>
            </a:pPr>
            <a:r>
              <a:rPr lang="tr-TR" sz="1400" dirty="0">
                <a:solidFill>
                  <a:srgbClr val="FF0000"/>
                </a:solidFill>
              </a:rPr>
              <a:t>klinik araştırma planın</a:t>
            </a:r>
          </a:p>
          <a:p>
            <a:pPr marL="800100" lvl="1" indent="-342900" algn="just">
              <a:buAutoNum type="alphaLcParenBoth"/>
            </a:pPr>
            <a:r>
              <a:rPr lang="tr-TR" sz="1400" dirty="0"/>
              <a:t>bu klinik araştırmanın sonuçlarının değerlendirilmesi için kritik olarak tanımlanan herhangi bir </a:t>
            </a:r>
            <a:r>
              <a:rPr lang="tr-TR" sz="1400" dirty="0" err="1">
                <a:solidFill>
                  <a:srgbClr val="FF0000"/>
                </a:solidFill>
              </a:rPr>
              <a:t>advers</a:t>
            </a:r>
            <a:r>
              <a:rPr lang="tr-TR" sz="1400" dirty="0">
                <a:solidFill>
                  <a:srgbClr val="FF0000"/>
                </a:solidFill>
              </a:rPr>
              <a:t> olay türünü; </a:t>
            </a:r>
          </a:p>
          <a:p>
            <a:pPr lvl="1" algn="just"/>
            <a:r>
              <a:rPr lang="en-US" sz="1400" dirty="0"/>
              <a:t>(b) </a:t>
            </a:r>
            <a:r>
              <a:rPr lang="en-US" sz="1400" dirty="0" err="1"/>
              <a:t>herhangi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ciddi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advers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olayı</a:t>
            </a:r>
            <a:r>
              <a:rPr lang="en-US" sz="1400" dirty="0">
                <a:solidFill>
                  <a:srgbClr val="FF0000"/>
                </a:solidFill>
              </a:rPr>
              <a:t>; </a:t>
            </a:r>
          </a:p>
          <a:p>
            <a:pPr lvl="1" algn="just"/>
            <a:r>
              <a:rPr lang="tr-TR" sz="1400" dirty="0"/>
              <a:t>(c) uygun aksiyonun alınmadığı, müdahalenin gerçekleşmediği veya şartların daha iyiye gitmediği durumlarda, bir ciddi </a:t>
            </a:r>
            <a:r>
              <a:rPr lang="tr-TR" sz="1400" dirty="0" err="1">
                <a:solidFill>
                  <a:srgbClr val="FF0000"/>
                </a:solidFill>
              </a:rPr>
              <a:t>advers</a:t>
            </a:r>
            <a:r>
              <a:rPr lang="tr-TR" sz="1400" dirty="0">
                <a:solidFill>
                  <a:srgbClr val="FF0000"/>
                </a:solidFill>
              </a:rPr>
              <a:t> olaya yol açabilecek herhangi bir cihaz kusurunu; </a:t>
            </a:r>
          </a:p>
          <a:p>
            <a:pPr lvl="1" algn="just"/>
            <a:r>
              <a:rPr lang="tr-TR" sz="1400" dirty="0"/>
              <a:t>(d) (a) ila (c) bentlerinde atıfta bulunulan herhangi bir olayla ilgili </a:t>
            </a:r>
            <a:r>
              <a:rPr lang="tr-TR" sz="1400" dirty="0">
                <a:solidFill>
                  <a:srgbClr val="FF0000"/>
                </a:solidFill>
              </a:rPr>
              <a:t>yeni bulguları</a:t>
            </a:r>
            <a:r>
              <a:rPr lang="tr-TR" sz="1400" dirty="0"/>
              <a:t>. </a:t>
            </a:r>
          </a:p>
          <a:p>
            <a:pPr algn="just"/>
            <a:endParaRPr lang="tr-TR" sz="1400" dirty="0"/>
          </a:p>
          <a:p>
            <a:pPr algn="just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43052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Advers</a:t>
            </a:r>
            <a:r>
              <a:rPr lang="tr-TR" dirty="0">
                <a:solidFill>
                  <a:schemeClr val="bg1"/>
                </a:solidFill>
              </a:rPr>
              <a:t> Olay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4831080" y="1749760"/>
            <a:ext cx="7040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b="1" dirty="0">
                <a:solidFill>
                  <a:srgbClr val="FF0000"/>
                </a:solidFill>
              </a:rPr>
              <a:t>Madde 79 Klinik araştırmalar sırasında meydana gelen advers olayların kaydedilmesi ve raporlanması</a:t>
            </a:r>
          </a:p>
          <a:p>
            <a:pPr algn="just"/>
            <a:endParaRPr lang="tr-TR" sz="1400" dirty="0"/>
          </a:p>
          <a:p>
            <a:pPr algn="just"/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/>
              <a:t>Araştırmaya yönelik iznin iptal edilip edilmeyeceğine karar verilir</a:t>
            </a:r>
          </a:p>
          <a:p>
            <a:endParaRPr lang="tr-TR" sz="1400" dirty="0"/>
          </a:p>
          <a:p>
            <a:pPr marL="285750" indent="-285750">
              <a:buFontTx/>
              <a:buChar char="-"/>
            </a:pPr>
            <a:endParaRPr lang="tr-TR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sz="1400" dirty="0">
                <a:solidFill>
                  <a:srgbClr val="FF0000"/>
                </a:solidFill>
              </a:rPr>
              <a:t>PMCF araştırmaları durumunda, </a:t>
            </a:r>
            <a:r>
              <a:rPr lang="tr-TR" sz="1400" dirty="0"/>
              <a:t>bu madde yerine 87 ila 90. maddelerde ve 91. madde </a:t>
            </a:r>
            <a:r>
              <a:rPr lang="tr-TR" sz="1400" dirty="0">
                <a:solidFill>
                  <a:srgbClr val="FF0000"/>
                </a:solidFill>
              </a:rPr>
              <a:t>uyarınca kabul edilen tasarruflarda belirtilen </a:t>
            </a:r>
            <a:r>
              <a:rPr lang="tr-TR" sz="1400" dirty="0" err="1">
                <a:solidFill>
                  <a:srgbClr val="FF0000"/>
                </a:solidFill>
              </a:rPr>
              <a:t>vijilansa</a:t>
            </a:r>
            <a:r>
              <a:rPr lang="tr-TR" sz="1400" dirty="0">
                <a:solidFill>
                  <a:srgbClr val="FF0000"/>
                </a:solidFill>
              </a:rPr>
              <a:t> ilişkin hükümler uygulanır.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400" dirty="0">
              <a:solidFill>
                <a:srgbClr val="FF0000"/>
              </a:solidFill>
            </a:endParaRPr>
          </a:p>
          <a:p>
            <a:pPr algn="just"/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Saha Güvenliği Düzeltici Faaliyetleri Raporlanması</a:t>
            </a:r>
            <a:br>
              <a:rPr lang="tr-TR" sz="1600" dirty="0">
                <a:latin typeface="+mj-lt"/>
              </a:rPr>
            </a:br>
            <a:endParaRPr lang="tr-TR" dirty="0">
              <a:latin typeface="+mj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18447" y="1090862"/>
            <a:ext cx="6281873" cy="5469595"/>
          </a:xfrm>
        </p:spPr>
        <p:txBody>
          <a:bodyPr>
            <a:normAutofit/>
          </a:bodyPr>
          <a:lstStyle/>
          <a:p>
            <a:pPr lvl="0" algn="just"/>
            <a:r>
              <a:rPr lang="tr-TR" sz="1600" b="1" dirty="0"/>
              <a:t>MDR Madde 85 Ciddi olumsuz olayların ve saha güvenliği düzeltici faaliyetlerinin raporlanması </a:t>
            </a:r>
          </a:p>
          <a:p>
            <a:pPr lvl="0" algn="just"/>
            <a:endParaRPr lang="tr-TR" sz="16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tr-TR" sz="1600" dirty="0"/>
              <a:t>Üretici, </a:t>
            </a:r>
            <a:r>
              <a:rPr lang="tr-TR" sz="1600" dirty="0" err="1">
                <a:solidFill>
                  <a:srgbClr val="FF0000"/>
                </a:solidFill>
              </a:rPr>
              <a:t>Eudamed</a:t>
            </a:r>
            <a:r>
              <a:rPr lang="tr-TR" sz="1600" dirty="0">
                <a:solidFill>
                  <a:srgbClr val="FF0000"/>
                </a:solidFill>
              </a:rPr>
              <a:t> aracılığıyla</a:t>
            </a:r>
            <a:r>
              <a:rPr lang="tr-TR" sz="1600" dirty="0"/>
              <a:t> araştırmadan elde ettiği bulguları ortaya koyan bir nihai raporu yetkili makama sunacaktır.</a:t>
            </a:r>
          </a:p>
          <a:p>
            <a:pPr marL="0" lvl="0" indent="0" algn="just">
              <a:buNone/>
            </a:pPr>
            <a:endParaRPr lang="tr-TR" sz="1600" b="1" dirty="0">
              <a:solidFill>
                <a:srgbClr val="FF0000"/>
              </a:solidFill>
            </a:endParaRPr>
          </a:p>
          <a:p>
            <a:pPr lvl="0" algn="just"/>
            <a:r>
              <a:rPr lang="tr-TR" sz="1600" dirty="0">
                <a:solidFill>
                  <a:srgbClr val="FF0000"/>
                </a:solidFill>
              </a:rPr>
              <a:t>Çoklu yetkili otoriteyi ilgilendiren durumlarda</a:t>
            </a:r>
            <a:r>
              <a:rPr lang="tr-TR" sz="1600" dirty="0"/>
              <a:t>; </a:t>
            </a:r>
          </a:p>
          <a:p>
            <a:pPr lvl="1" algn="just"/>
            <a:r>
              <a:rPr lang="tr-TR" dirty="0"/>
              <a:t>gerektiğinde, </a:t>
            </a:r>
            <a:r>
              <a:rPr lang="tr-TR" dirty="0">
                <a:solidFill>
                  <a:srgbClr val="FF0000"/>
                </a:solidFill>
              </a:rPr>
              <a:t>vaka bazında bir koordinatör yetkili otoritenin atanmasını;</a:t>
            </a:r>
          </a:p>
          <a:p>
            <a:pPr lvl="1" algn="just"/>
            <a:r>
              <a:rPr lang="tr-TR" dirty="0"/>
              <a:t>koordinatör yetkili otoritenin görevleri ve sorumlulukları ve diğer yetkili otoritelerin katılımı dahil olmak üzere </a:t>
            </a:r>
            <a:r>
              <a:rPr lang="tr-TR" dirty="0">
                <a:solidFill>
                  <a:srgbClr val="FF0000"/>
                </a:solidFill>
              </a:rPr>
              <a:t>koordineli değerlendirme sürecinin tanımlanmasını,</a:t>
            </a:r>
          </a:p>
          <a:p>
            <a:pPr marL="457200" lvl="1" indent="0" algn="just">
              <a:buNone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1316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Trend Raporlaması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3886" y="808055"/>
            <a:ext cx="6183085" cy="5891325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MADDE 86 –Trend raporlaması</a:t>
            </a:r>
          </a:p>
          <a:p>
            <a:pPr algn="just"/>
            <a:r>
              <a:rPr lang="tr-TR" sz="1600" b="1" dirty="0"/>
              <a:t> </a:t>
            </a:r>
            <a:r>
              <a:rPr lang="tr-TR" sz="1600" dirty="0"/>
              <a:t>İmalatçılar; </a:t>
            </a:r>
          </a:p>
          <a:p>
            <a:pPr lvl="1" algn="just"/>
            <a:r>
              <a:rPr lang="tr-TR" dirty="0">
                <a:solidFill>
                  <a:srgbClr val="FF0000"/>
                </a:solidFill>
              </a:rPr>
              <a:t>ciddi olumsuz olay olmayan </a:t>
            </a:r>
            <a:r>
              <a:rPr lang="tr-TR" dirty="0"/>
              <a:t>ya da </a:t>
            </a:r>
            <a:r>
              <a:rPr lang="tr-TR" dirty="0">
                <a:solidFill>
                  <a:srgbClr val="FF0000"/>
                </a:solidFill>
              </a:rPr>
              <a:t>fayda-risk analizinde anlamlı bir etkiye sahip olabilecek</a:t>
            </a:r>
            <a:r>
              <a:rPr lang="tr-TR" dirty="0"/>
              <a:t> ;</a:t>
            </a:r>
          </a:p>
          <a:p>
            <a:pPr lvl="1" algn="just"/>
            <a:r>
              <a:rPr lang="tr-TR" dirty="0">
                <a:solidFill>
                  <a:srgbClr val="FF0000"/>
                </a:solidFill>
              </a:rPr>
              <a:t>kabul edilemez risklere yol açan veya yol açabilecek beklenen istenmeyen yan etkiler niteliğinde olan</a:t>
            </a:r>
            <a:r>
              <a:rPr lang="tr-TR" dirty="0"/>
              <a:t> </a:t>
            </a:r>
          </a:p>
          <a:p>
            <a:pPr marL="0" indent="0" algn="just">
              <a:buNone/>
            </a:pPr>
            <a:r>
              <a:rPr lang="tr-TR" sz="1600" dirty="0"/>
              <a:t>olumsuz olayların sıklığında veya şiddetinde </a:t>
            </a:r>
            <a:r>
              <a:rPr lang="tr-TR" sz="1600" dirty="0">
                <a:solidFill>
                  <a:srgbClr val="FF0000"/>
                </a:solidFill>
              </a:rPr>
              <a:t>istatistiksel olarak anlamlı </a:t>
            </a:r>
            <a:r>
              <a:rPr lang="tr-TR" sz="1600" dirty="0"/>
              <a:t>her artışı </a:t>
            </a:r>
            <a:r>
              <a:rPr lang="tr-TR" sz="1600" dirty="0" err="1"/>
              <a:t>Eudamed</a:t>
            </a:r>
            <a:r>
              <a:rPr lang="tr-TR" sz="1600" dirty="0"/>
              <a:t> vasıtasıyla raporlar. </a:t>
            </a:r>
          </a:p>
          <a:p>
            <a:pPr marL="0" indent="0" algn="just">
              <a:buNone/>
            </a:pPr>
            <a:endParaRPr lang="tr-TR" sz="1600" dirty="0"/>
          </a:p>
          <a:p>
            <a:pPr algn="just"/>
            <a:r>
              <a:rPr lang="tr-TR" sz="1600" dirty="0"/>
              <a:t>Bu anlamlı artış, </a:t>
            </a:r>
          </a:p>
          <a:p>
            <a:pPr lvl="1" algn="just"/>
            <a:r>
              <a:rPr lang="tr-TR" dirty="0"/>
              <a:t>olumsuz olayların öngörülebilir sıklığı ya da şiddeti ile karşılaştırılarak belirlenir.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303" y="5276535"/>
            <a:ext cx="2519587" cy="1422845"/>
          </a:xfrm>
          <a:prstGeom prst="rect">
            <a:avLst/>
          </a:prstGeom>
        </p:spPr>
      </p:pic>
      <p:sp>
        <p:nvSpPr>
          <p:cNvPr id="5" name="Yıldız: 6 Nokta 4">
            <a:extLst>
              <a:ext uri="{FF2B5EF4-FFF2-40B4-BE49-F238E27FC236}">
                <a16:creationId xmlns:a16="http://schemas.microsoft.com/office/drawing/2014/main" id="{3AA6C682-92B2-2DD2-AE40-C09A7ED48DA6}"/>
              </a:ext>
            </a:extLst>
          </p:cNvPr>
          <p:cNvSpPr/>
          <p:nvPr/>
        </p:nvSpPr>
        <p:spPr>
          <a:xfrm>
            <a:off x="9782355" y="1576137"/>
            <a:ext cx="1070129" cy="902368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Ek I</a:t>
            </a:r>
          </a:p>
        </p:txBody>
      </p:sp>
    </p:spTree>
    <p:extLst>
      <p:ext uri="{BB962C8B-B14F-4D97-AF65-F5344CB8AC3E}">
        <p14:creationId xmlns:p14="http://schemas.microsoft.com/office/powerpoint/2010/main" val="650411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Trend Raporlaması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4229" y="808055"/>
            <a:ext cx="6595063" cy="5891325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MADDE 86 –Trend raporlaması  / </a:t>
            </a:r>
            <a:r>
              <a:rPr lang="tr-TR" sz="1600" dirty="0"/>
              <a:t>Tıbbi Cihaz Yönetmeliği Madde 86</a:t>
            </a:r>
            <a:endParaRPr lang="tr-TR" sz="1600" b="1" dirty="0"/>
          </a:p>
          <a:p>
            <a:pPr marL="0" indent="0" algn="just">
              <a:buNone/>
            </a:pPr>
            <a:endParaRPr lang="tr-TR" sz="1600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tr-TR" dirty="0">
                <a:solidFill>
                  <a:srgbClr val="FF0000"/>
                </a:solidFill>
              </a:rPr>
              <a:t>Trend raporlamasıyla ilgili piyasaya arz sonrası gözetim planında aşağıdaki gerekler belirlenir; </a:t>
            </a:r>
          </a:p>
          <a:p>
            <a:pPr marL="742950" lvl="2" indent="-285750" algn="just">
              <a:spcBef>
                <a:spcPts val="1000"/>
              </a:spcBef>
            </a:pPr>
            <a:r>
              <a:rPr lang="tr-TR" sz="1600" dirty="0"/>
              <a:t>olumsuz olayları </a:t>
            </a:r>
            <a:r>
              <a:rPr lang="tr-TR" sz="1600" dirty="0">
                <a:solidFill>
                  <a:srgbClr val="FF0000"/>
                </a:solidFill>
              </a:rPr>
              <a:t>nasıl yöneteceğini</a:t>
            </a:r>
            <a:r>
              <a:rPr lang="tr-TR" sz="1600" dirty="0"/>
              <a:t>, </a:t>
            </a:r>
          </a:p>
          <a:p>
            <a:pPr lvl="1" algn="just"/>
            <a:r>
              <a:rPr lang="tr-TR" dirty="0"/>
              <a:t>bu tür olumsuz olayların sıklığındaki ve şiddetindeki </a:t>
            </a:r>
            <a:r>
              <a:rPr lang="tr-TR" dirty="0">
                <a:solidFill>
                  <a:srgbClr val="FF0000"/>
                </a:solidFill>
              </a:rPr>
              <a:t>istatistiksel olarak </a:t>
            </a:r>
            <a:r>
              <a:rPr lang="tr-TR" dirty="0"/>
              <a:t>anlamlı her artışı belirlemek için </a:t>
            </a:r>
            <a:r>
              <a:rPr lang="tr-TR" dirty="0">
                <a:solidFill>
                  <a:srgbClr val="FF0000"/>
                </a:solidFill>
              </a:rPr>
              <a:t>kullanılan metodolojiyi </a:t>
            </a:r>
            <a:r>
              <a:rPr lang="tr-TR" dirty="0"/>
              <a:t>ve </a:t>
            </a:r>
          </a:p>
          <a:p>
            <a:pPr lvl="1" algn="just"/>
            <a:r>
              <a:rPr lang="tr-TR" dirty="0">
                <a:solidFill>
                  <a:srgbClr val="FF0000"/>
                </a:solidFill>
              </a:rPr>
              <a:t>gözlem periyodunu,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1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Trend Rapor MDD </a:t>
            </a:r>
            <a:r>
              <a:rPr lang="tr-TR" dirty="0" err="1"/>
              <a:t>vs</a:t>
            </a:r>
            <a:r>
              <a:rPr lang="tr-TR" dirty="0"/>
              <a:t> MDR</a:t>
            </a: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582308"/>
              </p:ext>
            </p:extLst>
          </p:nvPr>
        </p:nvGraphicFramePr>
        <p:xfrm>
          <a:off x="4629836" y="808056"/>
          <a:ext cx="7147248" cy="62316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95689">
                  <a:extLst>
                    <a:ext uri="{9D8B030D-6E8A-4147-A177-3AD203B41FA5}">
                      <a16:colId xmlns:a16="http://schemas.microsoft.com/office/drawing/2014/main" val="3652457"/>
                    </a:ext>
                  </a:extLst>
                </a:gridCol>
                <a:gridCol w="3451559">
                  <a:extLst>
                    <a:ext uri="{9D8B030D-6E8A-4147-A177-3AD203B41FA5}">
                      <a16:colId xmlns:a16="http://schemas.microsoft.com/office/drawing/2014/main" val="1928579413"/>
                    </a:ext>
                  </a:extLst>
                </a:gridCol>
              </a:tblGrid>
              <a:tr h="745246">
                <a:tc>
                  <a:txBody>
                    <a:bodyPr/>
                    <a:lstStyle/>
                    <a:p>
                      <a:r>
                        <a:rPr lang="tr-TR" sz="1600" dirty="0"/>
                        <a:t>MDR Madde</a:t>
                      </a:r>
                      <a:r>
                        <a:rPr lang="tr-TR" sz="1600" strike="sngStrike" dirty="0"/>
                        <a:t> </a:t>
                      </a:r>
                      <a:r>
                        <a:rPr lang="tr-TR" sz="1600" dirty="0"/>
                        <a:t>86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err="1"/>
                        <a:t>Meddev</a:t>
                      </a:r>
                      <a:r>
                        <a:rPr lang="tr-TR" sz="1600" dirty="0"/>
                        <a:t> 2.12-1 Rev8 Bölüm 5.1.4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962555"/>
                  </a:ext>
                </a:extLst>
              </a:tr>
              <a:tr h="43177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1"/>
                          </a:solidFill>
                        </a:rPr>
                        <a:t>89. maddede atıfta bulunulan elektronik sistem </a:t>
                      </a:r>
                      <a:r>
                        <a:rPr lang="tr-TR" sz="1600" dirty="0"/>
                        <a:t>vasıtasıyla raporlanmaktadır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İlgili </a:t>
                      </a:r>
                      <a:r>
                        <a:rPr lang="tr-TR" sz="1600" dirty="0">
                          <a:solidFill>
                            <a:schemeClr val="accent1"/>
                          </a:solidFill>
                        </a:rPr>
                        <a:t>Yetkili Otoriteye </a:t>
                      </a:r>
                      <a:r>
                        <a:rPr lang="tr-TR" sz="1600" dirty="0"/>
                        <a:t>raporlanır ( yetkili temsilci veya üreticinin bağlı bulunduğu)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961983"/>
                  </a:ext>
                </a:extLst>
              </a:tr>
              <a:tr h="431770"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Olayların sıklığında veya ciddiyetinde </a:t>
                      </a:r>
                      <a:r>
                        <a:rPr lang="tr-TR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istatistiksel olarak 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anlamlı her</a:t>
                      </a:r>
                      <a:r>
                        <a:rPr lang="tr-T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artış</a:t>
                      </a:r>
                    </a:p>
                    <a:p>
                      <a:pPr algn="ctr"/>
                      <a:endParaRPr lang="tr-T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Olaylar veya durumların</a:t>
                      </a:r>
                      <a:r>
                        <a:rPr lang="tr-TR" sz="1600" baseline="0" dirty="0"/>
                        <a:t> eğilimini veya </a:t>
                      </a:r>
                      <a:r>
                        <a:rPr lang="tr-TR" sz="1600" baseline="0" dirty="0">
                          <a:solidFill>
                            <a:schemeClr val="accent1"/>
                          </a:solidFill>
                        </a:rPr>
                        <a:t>belirgin</a:t>
                      </a:r>
                      <a:r>
                        <a:rPr lang="tr-TR" sz="1600" baseline="0" dirty="0"/>
                        <a:t> bir artışını</a:t>
                      </a:r>
                      <a:endParaRPr lang="tr-TR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013440"/>
                  </a:ext>
                </a:extLst>
              </a:tr>
              <a:tr h="431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Olumsuz olay olmayan, beklenen istenmeyen yan etkiler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5.1.3’te hariç bırakılmıştır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1791675"/>
                  </a:ext>
                </a:extLst>
              </a:tr>
              <a:tr h="431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Olumsuz olayları nasıl yöneteceğini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 gözlem periyoduyla birlikte, bu tür olumsuz olayların sıklığındaki ve şiddetindeki istatistiksel olarak anlamlı her artışı tespit etmek için kullanılan metodolojiyi, 84. maddede atıfta </a:t>
                      </a: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bulunulan piyasaya arz sonrası gözetim planında belirler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Eğilimleri tespit etmek için </a:t>
                      </a:r>
                      <a:r>
                        <a:rPr lang="tr-TR" sz="1600" b="1" dirty="0"/>
                        <a:t>uygun sistemler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8048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0380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Tıbbi Cihaz Olumsuz Olaylarının Raporlanma Durumu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4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837" y="2556587"/>
            <a:ext cx="3902435" cy="2249779"/>
          </a:xfrm>
        </p:spPr>
        <p:txBody>
          <a:bodyPr>
            <a:normAutofit fontScale="90000"/>
          </a:bodyPr>
          <a:lstStyle/>
          <a:p>
            <a:r>
              <a:rPr lang="tr-TR" sz="3200" b="1" dirty="0"/>
              <a:t>Tıbbi Cihaz Olumsuz Olaylarının Raporlanma Durumu </a:t>
            </a:r>
            <a:br>
              <a:rPr lang="tr-TR" sz="3200" b="1" dirty="0"/>
            </a:br>
            <a:br>
              <a:rPr lang="tr-TR" sz="3200" b="1" dirty="0"/>
            </a:br>
            <a:r>
              <a:rPr lang="tr-TR" sz="3200" b="1" dirty="0" err="1"/>
              <a:t>Meddev</a:t>
            </a:r>
            <a:r>
              <a:rPr lang="tr-TR" sz="3200" b="1" dirty="0"/>
              <a:t> 2.12-1 Rev8 </a:t>
            </a:r>
            <a:br>
              <a:rPr lang="tr-TR" sz="3200" b="1" dirty="0"/>
            </a:br>
            <a:r>
              <a:rPr lang="tr-TR" sz="3200" b="1" dirty="0"/>
              <a:t>Madde 5.1.3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b="1" dirty="0"/>
              <a:t>AB pazarında olmayan </a:t>
            </a:r>
            <a:r>
              <a:rPr lang="tr-TR" dirty="0"/>
              <a:t>ve Saha Güvenliği Düzeltici Faaliyetine (FSCA) yol açmayan </a:t>
            </a:r>
            <a:r>
              <a:rPr lang="tr-TR" b="1" dirty="0"/>
              <a:t>bir cihazda meydana gelen herhangi bir ciddi olay,</a:t>
            </a:r>
            <a:r>
              <a:rPr lang="tr-TR" dirty="0"/>
              <a:t> </a:t>
            </a:r>
            <a:r>
              <a:rPr lang="tr-TR" b="1" dirty="0"/>
              <a:t>AB'de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vijilans</a:t>
            </a:r>
            <a:r>
              <a:rPr lang="tr-TR" b="1" dirty="0">
                <a:solidFill>
                  <a:srgbClr val="FF0000"/>
                </a:solidFill>
              </a:rPr>
              <a:t> olarak raporlanmamaktadır.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b="1" dirty="0"/>
              <a:t>AB pazarında belirli bir cihaz modeli bulunuyorsa </a:t>
            </a:r>
            <a:r>
              <a:rPr lang="tr-TR" dirty="0"/>
              <a:t>ve </a:t>
            </a:r>
            <a:r>
              <a:rPr lang="tr-TR" b="1" dirty="0"/>
              <a:t>AB pazarı dışında bir olay meydana gelirse</a:t>
            </a:r>
            <a:r>
              <a:rPr lang="tr-TR" dirty="0"/>
              <a:t>, o zaman aynı cihaz modeli AB pazarında mevcut olduğundan dolayı </a:t>
            </a:r>
            <a:r>
              <a:rPr lang="tr-TR" b="1" dirty="0">
                <a:solidFill>
                  <a:srgbClr val="FF0000"/>
                </a:solidFill>
              </a:rPr>
              <a:t>bildirilmesi gerekir.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9135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2903670"/>
          </a:xfrm>
        </p:spPr>
        <p:txBody>
          <a:bodyPr>
            <a:noAutofit/>
          </a:bodyPr>
          <a:lstStyle/>
          <a:p>
            <a:br>
              <a:rPr lang="tr-TR" sz="3600" dirty="0"/>
            </a:br>
            <a:br>
              <a:rPr lang="tr-TR" sz="3600" dirty="0"/>
            </a:br>
            <a:r>
              <a:rPr lang="tr-TR" sz="3600" b="1" dirty="0" err="1"/>
              <a:t>Meddev</a:t>
            </a:r>
            <a:r>
              <a:rPr lang="tr-TR" sz="3600" b="1" dirty="0"/>
              <a:t> 2.12-1 Rev8 </a:t>
            </a:r>
            <a:br>
              <a:rPr lang="tr-TR" sz="3600" b="1" dirty="0"/>
            </a:br>
            <a:r>
              <a:rPr lang="tr-TR" sz="3600" b="1" dirty="0"/>
              <a:t>Madde 5.1.3</a:t>
            </a:r>
            <a:br>
              <a:rPr lang="tr-TR" sz="3600" b="1" dirty="0"/>
            </a:br>
            <a:br>
              <a:rPr lang="tr-TR" sz="3600" b="1" dirty="0"/>
            </a:br>
            <a:r>
              <a:rPr lang="tr-TR" sz="3600" dirty="0"/>
              <a:t>Raporlamaya Gerek Duyulmayan Örnekler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İÇERİK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 err="1"/>
              <a:t>Advers</a:t>
            </a:r>
            <a:r>
              <a:rPr lang="tr-TR" sz="2000" dirty="0"/>
              <a:t> olaylar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/>
              <a:t>Ciddi olumsuz olayların ve FSCA raporlanması (Madde 85)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000" dirty="0"/>
              <a:t>Trend raporlama (Madde 86)</a:t>
            </a:r>
          </a:p>
          <a:p>
            <a:r>
              <a:rPr lang="tr-TR" sz="2000" dirty="0"/>
              <a:t>FSCA (Saha Güvenliği Düzeltici Faaliyeti)</a:t>
            </a:r>
          </a:p>
          <a:p>
            <a:r>
              <a:rPr lang="tr-TR" sz="2000" dirty="0"/>
              <a:t>FSN (Saha Güvenlik Bildirimi)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/>
              <a:t>Vijilans</a:t>
            </a:r>
            <a:r>
              <a:rPr lang="tr-TR" sz="2000" dirty="0"/>
              <a:t> ve </a:t>
            </a:r>
            <a:r>
              <a:rPr lang="tr-TR" sz="2000" dirty="0" err="1"/>
              <a:t>Eudamed</a:t>
            </a:r>
            <a:endParaRPr lang="tr-T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err="1"/>
              <a:t>Meddev</a:t>
            </a:r>
            <a:r>
              <a:rPr lang="tr-TR" sz="2000" dirty="0"/>
              <a:t> 2.12-1 Rev8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357" y="5312967"/>
            <a:ext cx="1473526" cy="14776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084689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Raporlamaya Gerek Duyulmayan Örnekler</a:t>
            </a:r>
            <a:br>
              <a:rPr lang="tr-TR" sz="2800" dirty="0"/>
            </a:br>
            <a:br>
              <a:rPr lang="tr-TR" sz="2800" dirty="0"/>
            </a:br>
            <a:r>
              <a:rPr lang="tr-TR" sz="2800" b="1" dirty="0" err="1"/>
              <a:t>Meddev</a:t>
            </a:r>
            <a:r>
              <a:rPr lang="tr-TR" sz="2800" b="1" dirty="0"/>
              <a:t> 2.12-1 Rev8 </a:t>
            </a:r>
            <a:br>
              <a:rPr lang="tr-TR" sz="2800" b="1" dirty="0"/>
            </a:br>
            <a:r>
              <a:rPr lang="tr-TR" sz="2800" b="1" dirty="0"/>
              <a:t>Madde 5.1.3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5829" y="1277258"/>
            <a:ext cx="6493463" cy="418465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/>
              <a:t>Bir</a:t>
            </a:r>
            <a:r>
              <a:rPr lang="en-US" sz="1600" b="1" dirty="0"/>
              <a:t> </a:t>
            </a:r>
            <a:r>
              <a:rPr lang="en-US" sz="1600" b="1" dirty="0" err="1"/>
              <a:t>kullanıcı</a:t>
            </a:r>
            <a:r>
              <a:rPr lang="en-US" sz="1600" b="1" dirty="0"/>
              <a:t> </a:t>
            </a:r>
            <a:r>
              <a:rPr lang="en-US" sz="1600" b="1" dirty="0" err="1"/>
              <a:t>tarafından</a:t>
            </a:r>
            <a:r>
              <a:rPr lang="en-US" sz="1600" b="1" dirty="0"/>
              <a:t> </a:t>
            </a:r>
            <a:r>
              <a:rPr lang="en-US" sz="1600" b="1" dirty="0" err="1"/>
              <a:t>cihaz</a:t>
            </a:r>
            <a:r>
              <a:rPr lang="en-US" sz="1600" b="1" dirty="0"/>
              <a:t> </a:t>
            </a:r>
            <a:r>
              <a:rPr lang="en-US" sz="1600" b="1" dirty="0" err="1"/>
              <a:t>bir</a:t>
            </a:r>
            <a:r>
              <a:rPr lang="en-US" sz="1600" b="1" dirty="0"/>
              <a:t> hasta </a:t>
            </a:r>
            <a:r>
              <a:rPr lang="en-US" sz="1600" b="1" dirty="0" err="1"/>
              <a:t>üzerinde</a:t>
            </a:r>
            <a:r>
              <a:rPr lang="en-US" sz="1600" b="1" dirty="0"/>
              <a:t> </a:t>
            </a:r>
            <a:r>
              <a:rPr lang="en-US" sz="1600" b="1" dirty="0" err="1"/>
              <a:t>kullanılmadan</a:t>
            </a:r>
            <a:r>
              <a:rPr lang="en-US" sz="1600" b="1" dirty="0"/>
              <a:t> </a:t>
            </a:r>
            <a:r>
              <a:rPr lang="en-US" sz="1600" b="1" dirty="0" err="1"/>
              <a:t>önce</a:t>
            </a:r>
            <a:r>
              <a:rPr lang="en-US" sz="1600" b="1" dirty="0"/>
              <a:t> </a:t>
            </a:r>
            <a:r>
              <a:rPr lang="en-US" sz="1600" b="1" dirty="0" err="1"/>
              <a:t>bulunan</a:t>
            </a:r>
            <a:r>
              <a:rPr lang="en-US" sz="1600" b="1" dirty="0"/>
              <a:t> </a:t>
            </a:r>
            <a:r>
              <a:rPr lang="en-US" sz="1600" b="1" dirty="0" err="1"/>
              <a:t>problemler</a:t>
            </a:r>
            <a:r>
              <a:rPr lang="en-US" sz="1600" b="1" dirty="0"/>
              <a:t> </a:t>
            </a:r>
            <a:r>
              <a:rPr lang="en-US" sz="1600" b="1" dirty="0" err="1"/>
              <a:t>veya</a:t>
            </a:r>
            <a:r>
              <a:rPr lang="en-US" sz="1600" b="1" dirty="0"/>
              <a:t> </a:t>
            </a:r>
            <a:r>
              <a:rPr lang="en-US" sz="1600" b="1" dirty="0" err="1"/>
              <a:t>eksiklikler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böyle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gözlemin</a:t>
            </a:r>
            <a:r>
              <a:rPr lang="en-US" sz="1600" dirty="0"/>
              <a:t> </a:t>
            </a:r>
            <a:r>
              <a:rPr lang="en-US" sz="1600" dirty="0" err="1"/>
              <a:t>yapılmaması</a:t>
            </a:r>
            <a:r>
              <a:rPr lang="en-US" sz="1600" dirty="0"/>
              <a:t> </a:t>
            </a:r>
            <a:r>
              <a:rPr lang="en-US" sz="1600" dirty="0" err="1"/>
              <a:t>hastanın</a:t>
            </a:r>
            <a:r>
              <a:rPr lang="en-US" sz="1600" dirty="0"/>
              <a:t> </a:t>
            </a:r>
            <a:r>
              <a:rPr lang="en-US" sz="1600" dirty="0" err="1"/>
              <a:t>yaralanmasına</a:t>
            </a:r>
            <a:r>
              <a:rPr lang="en-US" sz="1600" dirty="0"/>
              <a:t> </a:t>
            </a:r>
            <a:r>
              <a:rPr lang="en-US" sz="1600" dirty="0" err="1"/>
              <a:t>neden</a:t>
            </a:r>
            <a:r>
              <a:rPr lang="en-US" sz="1600" dirty="0"/>
              <a:t> </a:t>
            </a:r>
            <a:r>
              <a:rPr lang="en-US" sz="1600" dirty="0" err="1"/>
              <a:t>olmadıkça</a:t>
            </a:r>
            <a:r>
              <a:rPr lang="en-US" sz="1600" dirty="0"/>
              <a:t>.</a:t>
            </a:r>
            <a:endParaRPr lang="tr-TR" sz="1600" dirty="0"/>
          </a:p>
          <a:p>
            <a:pPr marL="0" indent="0" algn="just">
              <a:buNone/>
            </a:pPr>
            <a:endParaRPr lang="en-US" sz="1600" dirty="0"/>
          </a:p>
          <a:p>
            <a:pPr algn="just"/>
            <a:r>
              <a:rPr lang="en-US" sz="1600" b="1" dirty="0"/>
              <a:t>Hasta </a:t>
            </a:r>
            <a:r>
              <a:rPr lang="en-US" sz="1600" b="1" dirty="0" err="1"/>
              <a:t>koşullarından</a:t>
            </a:r>
            <a:r>
              <a:rPr lang="en-US" sz="1600" b="1" dirty="0"/>
              <a:t> </a:t>
            </a:r>
            <a:r>
              <a:rPr lang="en-US" sz="1600" b="1" dirty="0" err="1"/>
              <a:t>kaynaklanan</a:t>
            </a:r>
            <a:r>
              <a:rPr lang="en-US" sz="1600" b="1" dirty="0"/>
              <a:t> </a:t>
            </a:r>
            <a:r>
              <a:rPr lang="en-US" sz="1600" b="1" dirty="0" err="1"/>
              <a:t>olaylar</a:t>
            </a:r>
            <a:r>
              <a:rPr lang="en-US" sz="1600" b="1" dirty="0"/>
              <a:t>: </a:t>
            </a:r>
            <a:r>
              <a:rPr lang="en-US" sz="1600" dirty="0"/>
              <a:t>Bu </a:t>
            </a:r>
            <a:r>
              <a:rPr lang="en-US" sz="1600" dirty="0" err="1"/>
              <a:t>durumlarda</a:t>
            </a:r>
            <a:r>
              <a:rPr lang="en-US" sz="1600" dirty="0"/>
              <a:t> </a:t>
            </a:r>
            <a:r>
              <a:rPr lang="en-US" sz="1600" dirty="0" err="1"/>
              <a:t>üretici</a:t>
            </a:r>
            <a:r>
              <a:rPr lang="en-US" sz="1600" dirty="0"/>
              <a:t>, </a:t>
            </a:r>
            <a:r>
              <a:rPr lang="en-US" sz="1600" dirty="0" err="1"/>
              <a:t>cihazının</a:t>
            </a:r>
            <a:r>
              <a:rPr lang="en-US" sz="1600" dirty="0"/>
              <a:t> </a:t>
            </a:r>
            <a:r>
              <a:rPr lang="en-US" sz="1600" dirty="0" err="1"/>
              <a:t>amaçlandığı</a:t>
            </a:r>
            <a:r>
              <a:rPr lang="en-US" sz="1600" dirty="0"/>
              <a:t> </a:t>
            </a:r>
            <a:r>
              <a:rPr lang="en-US" sz="1600" dirty="0" err="1"/>
              <a:t>şekilde</a:t>
            </a:r>
            <a:r>
              <a:rPr lang="en-US" sz="1600" dirty="0"/>
              <a:t> </a:t>
            </a:r>
            <a:r>
              <a:rPr lang="en-US" sz="1600" dirty="0" err="1"/>
              <a:t>çalıştığını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olaya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yakın</a:t>
            </a:r>
            <a:r>
              <a:rPr lang="en-US" sz="1600" dirty="0"/>
              <a:t> </a:t>
            </a:r>
            <a:r>
              <a:rPr lang="en-US" sz="1600" dirty="0" err="1"/>
              <a:t>olaya</a:t>
            </a:r>
            <a:r>
              <a:rPr lang="en-US" sz="1600" dirty="0"/>
              <a:t> </a:t>
            </a:r>
            <a:r>
              <a:rPr lang="en-US" sz="1600" dirty="0" err="1"/>
              <a:t>neden</a:t>
            </a:r>
            <a:r>
              <a:rPr lang="en-US" sz="1600" dirty="0"/>
              <a:t> </a:t>
            </a:r>
            <a:r>
              <a:rPr lang="en-US" sz="1600" dirty="0" err="1"/>
              <a:t>olmadığını</a:t>
            </a:r>
            <a:r>
              <a:rPr lang="en-US" sz="1600" dirty="0"/>
              <a:t> </a:t>
            </a:r>
            <a:r>
              <a:rPr lang="en-US" sz="1600" dirty="0" err="1"/>
              <a:t>kanıtlamalıdır</a:t>
            </a:r>
            <a:r>
              <a:rPr lang="en-US" sz="1600" dirty="0"/>
              <a:t>. </a:t>
            </a:r>
            <a:r>
              <a:rPr lang="en-US" sz="1600" dirty="0" err="1"/>
              <a:t>Bununla</a:t>
            </a:r>
            <a:r>
              <a:rPr lang="en-US" sz="1600" dirty="0"/>
              <a:t> </a:t>
            </a:r>
            <a:r>
              <a:rPr lang="en-US" sz="1600" dirty="0" err="1"/>
              <a:t>birlikte</a:t>
            </a:r>
            <a:r>
              <a:rPr lang="en-US" sz="1600" dirty="0"/>
              <a:t>,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tür</a:t>
            </a:r>
            <a:r>
              <a:rPr lang="en-US" sz="1600" dirty="0"/>
              <a:t>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fazla</a:t>
            </a:r>
            <a:r>
              <a:rPr lang="en-US" sz="1600" dirty="0"/>
              <a:t> durum </a:t>
            </a:r>
            <a:r>
              <a:rPr lang="en-US" sz="1600" dirty="0" err="1"/>
              <a:t>meydana</a:t>
            </a:r>
            <a:r>
              <a:rPr lang="en-US" sz="1600" dirty="0"/>
              <a:t> </a:t>
            </a:r>
            <a:r>
              <a:rPr lang="en-US" sz="1600" dirty="0" err="1"/>
              <a:t>gelirse</a:t>
            </a:r>
            <a:r>
              <a:rPr lang="en-US" sz="1600" dirty="0"/>
              <a:t>, </a:t>
            </a:r>
            <a:r>
              <a:rPr lang="en-US" sz="1600" dirty="0" err="1"/>
              <a:t>üreticinin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/>
                </a:solidFill>
              </a:rPr>
              <a:t>risk </a:t>
            </a:r>
            <a:r>
              <a:rPr lang="en-US" sz="1600" dirty="0" err="1">
                <a:solidFill>
                  <a:schemeClr val="accent1"/>
                </a:solidFill>
              </a:rPr>
              <a:t>analizini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yeniden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değerlendirmesi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ve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muhtemelen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cihaz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etiket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içeriğini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gözden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geçirmesi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ve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bir</a:t>
            </a:r>
            <a:r>
              <a:rPr lang="en-US" sz="1600" dirty="0">
                <a:solidFill>
                  <a:schemeClr val="accent1"/>
                </a:solidFill>
              </a:rPr>
              <a:t> Trend </a:t>
            </a:r>
            <a:r>
              <a:rPr lang="en-US" sz="1600" dirty="0" err="1">
                <a:solidFill>
                  <a:schemeClr val="accent1"/>
                </a:solidFill>
              </a:rPr>
              <a:t>Raporunun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gerekli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olup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olmadığını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belirlemesi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gerekebilir</a:t>
            </a:r>
            <a:r>
              <a:rPr lang="en-US" sz="1600" dirty="0"/>
              <a:t>. (</a:t>
            </a:r>
            <a:r>
              <a:rPr lang="en-US" sz="1600" dirty="0" err="1"/>
              <a:t>Kullanım</a:t>
            </a:r>
            <a:r>
              <a:rPr lang="en-US" sz="1600" dirty="0"/>
              <a:t> </a:t>
            </a:r>
            <a:r>
              <a:rPr lang="en-US" sz="1600" dirty="0" err="1"/>
              <a:t>hatası</a:t>
            </a:r>
            <a:r>
              <a:rPr lang="en-US" sz="1600" dirty="0"/>
              <a:t>, </a:t>
            </a:r>
            <a:r>
              <a:rPr lang="en-US" sz="1600" dirty="0" err="1"/>
              <a:t>ciddi</a:t>
            </a:r>
            <a:r>
              <a:rPr lang="en-US" sz="1600" dirty="0"/>
              <a:t> </a:t>
            </a:r>
            <a:r>
              <a:rPr lang="en-US" sz="1600" dirty="0" err="1"/>
              <a:t>yaralanma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ölüme</a:t>
            </a:r>
            <a:r>
              <a:rPr lang="en-US" sz="1600" dirty="0"/>
              <a:t> </a:t>
            </a:r>
            <a:r>
              <a:rPr lang="en-US" sz="1600" dirty="0" err="1"/>
              <a:t>yol</a:t>
            </a:r>
            <a:r>
              <a:rPr lang="en-US" sz="1600" dirty="0"/>
              <a:t> </a:t>
            </a:r>
            <a:r>
              <a:rPr lang="en-US" sz="1600" dirty="0" err="1"/>
              <a:t>açarsa</a:t>
            </a:r>
            <a:r>
              <a:rPr lang="en-US" sz="1600" dirty="0"/>
              <a:t> </a:t>
            </a:r>
            <a:r>
              <a:rPr lang="en-US" sz="1600" dirty="0" err="1"/>
              <a:t>rapor</a:t>
            </a:r>
            <a:r>
              <a:rPr lang="en-US" sz="1600" dirty="0"/>
              <a:t> </a:t>
            </a:r>
            <a:r>
              <a:rPr lang="en-US" sz="1600" dirty="0" err="1"/>
              <a:t>edilebilir</a:t>
            </a:r>
            <a:r>
              <a:rPr lang="en-US" sz="1600" dirty="0"/>
              <a:t>.)</a:t>
            </a:r>
            <a:endParaRPr lang="en-US" sz="1200" i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8695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Raporlamaya Gerek Duyulmaz</a:t>
            </a:r>
            <a:br>
              <a:rPr lang="tr-TR" sz="2800" dirty="0"/>
            </a:br>
            <a:br>
              <a:rPr lang="tr-TR" sz="2800" dirty="0"/>
            </a:br>
            <a:r>
              <a:rPr lang="tr-TR" sz="2800" b="1" dirty="0" err="1"/>
              <a:t>Meddev</a:t>
            </a:r>
            <a:r>
              <a:rPr lang="tr-TR" sz="2800" b="1" dirty="0"/>
              <a:t> 2.12-1 Rev8 </a:t>
            </a:r>
            <a:br>
              <a:rPr lang="tr-TR" sz="2800" b="1" dirty="0"/>
            </a:br>
            <a:r>
              <a:rPr lang="tr-TR" sz="2800" b="1" dirty="0"/>
              <a:t>Madde 5.1.3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7142" y="778962"/>
            <a:ext cx="7207379" cy="5598367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/>
              <a:t>Cihazın</a:t>
            </a:r>
            <a:r>
              <a:rPr lang="en-US" sz="1600" b="1" dirty="0"/>
              <a:t> </a:t>
            </a:r>
            <a:r>
              <a:rPr lang="en-US" sz="1600" b="1" dirty="0" err="1"/>
              <a:t>raf</a:t>
            </a:r>
            <a:r>
              <a:rPr lang="en-US" sz="1600" b="1" dirty="0"/>
              <a:t> </a:t>
            </a:r>
            <a:r>
              <a:rPr lang="en-US" sz="1600" b="1" dirty="0" err="1"/>
              <a:t>ömrünün</a:t>
            </a:r>
            <a:r>
              <a:rPr lang="en-US" sz="1600" b="1" dirty="0"/>
              <a:t> </a:t>
            </a:r>
            <a:r>
              <a:rPr lang="en-US" sz="1600" b="1" dirty="0" err="1"/>
              <a:t>dolması</a:t>
            </a:r>
            <a:r>
              <a:rPr lang="en-US" sz="1600" b="1" dirty="0"/>
              <a:t> </a:t>
            </a:r>
            <a:r>
              <a:rPr lang="en-US" sz="1600" b="1" dirty="0" err="1"/>
              <a:t>veya</a:t>
            </a:r>
            <a:r>
              <a:rPr lang="en-US" sz="1600" b="1" dirty="0"/>
              <a:t> </a:t>
            </a:r>
            <a:r>
              <a:rPr lang="en-US" sz="1600" b="1" dirty="0" err="1"/>
              <a:t>kullanım</a:t>
            </a:r>
            <a:r>
              <a:rPr lang="en-US" sz="1600" b="1" dirty="0"/>
              <a:t> </a:t>
            </a:r>
            <a:r>
              <a:rPr lang="en-US" sz="1600" b="1" dirty="0" err="1"/>
              <a:t>ömrü</a:t>
            </a:r>
            <a:r>
              <a:rPr lang="en-US" sz="1600" b="1" dirty="0"/>
              <a:t>: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cihazın</a:t>
            </a:r>
            <a:r>
              <a:rPr lang="en-US" sz="1600" dirty="0"/>
              <a:t> </a:t>
            </a:r>
            <a:r>
              <a:rPr lang="en-US" sz="1600" dirty="0" err="1"/>
              <a:t>açıkça</a:t>
            </a:r>
            <a:r>
              <a:rPr lang="en-US" sz="1600" dirty="0"/>
              <a:t> </a:t>
            </a:r>
            <a:r>
              <a:rPr lang="en-US" sz="1600" dirty="0" err="1"/>
              <a:t>belirtilen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servis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ömrünü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veya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raf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ömrünü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aşması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nedeniyle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olay</a:t>
            </a:r>
            <a:r>
              <a:rPr lang="en-US" sz="1600" dirty="0"/>
              <a:t> </a:t>
            </a:r>
            <a:r>
              <a:rPr lang="en-US" sz="1600" dirty="0" err="1"/>
              <a:t>meydana</a:t>
            </a:r>
            <a:r>
              <a:rPr lang="en-US" sz="1600" dirty="0"/>
              <a:t> </a:t>
            </a:r>
            <a:r>
              <a:rPr lang="en-US" sz="1600" dirty="0" err="1"/>
              <a:t>gelirse</a:t>
            </a:r>
            <a:r>
              <a:rPr lang="en-US" sz="1600" dirty="0"/>
              <a:t>, </a:t>
            </a:r>
            <a:r>
              <a:rPr lang="en-US" sz="1600" dirty="0" err="1"/>
              <a:t>bildirime</a:t>
            </a:r>
            <a:r>
              <a:rPr lang="en-US" sz="1600" dirty="0"/>
              <a:t> </a:t>
            </a:r>
            <a:r>
              <a:rPr lang="en-US" sz="1600" dirty="0" err="1"/>
              <a:t>gerek</a:t>
            </a:r>
            <a:r>
              <a:rPr lang="en-US" sz="1600" dirty="0"/>
              <a:t> </a:t>
            </a:r>
            <a:r>
              <a:rPr lang="en-US" sz="1600" dirty="0" err="1"/>
              <a:t>yoktur</a:t>
            </a:r>
            <a:r>
              <a:rPr lang="en-US" sz="1600" dirty="0"/>
              <a:t>.</a:t>
            </a:r>
            <a:endParaRPr lang="tr-TR" sz="1600" dirty="0"/>
          </a:p>
          <a:p>
            <a:pPr marL="457200" lvl="1" indent="0" algn="just">
              <a:buNone/>
            </a:pPr>
            <a:endParaRPr lang="tr-TR" sz="1400" i="1" dirty="0"/>
          </a:p>
          <a:p>
            <a:pPr marL="457200" lvl="1" indent="0" algn="just">
              <a:buNone/>
            </a:pPr>
            <a:endParaRPr lang="tr-TR" sz="1400" i="1" dirty="0"/>
          </a:p>
          <a:p>
            <a:pPr algn="just"/>
            <a:r>
              <a:rPr lang="en-US" sz="1600" b="1" dirty="0" err="1"/>
              <a:t>Cihaz</a:t>
            </a:r>
            <a:r>
              <a:rPr lang="en-US" sz="1600" b="1" dirty="0"/>
              <a:t> </a:t>
            </a:r>
            <a:r>
              <a:rPr lang="en-US" sz="1600" b="1" dirty="0" err="1"/>
              <a:t>arıza</a:t>
            </a:r>
            <a:r>
              <a:rPr lang="en-US" sz="1600" b="1" dirty="0"/>
              <a:t> </a:t>
            </a:r>
            <a:r>
              <a:rPr lang="en-US" sz="1600" b="1" dirty="0" err="1"/>
              <a:t>koruması</a:t>
            </a:r>
            <a:r>
              <a:rPr lang="tr-TR" sz="1600" b="1" dirty="0" err="1"/>
              <a:t>nın</a:t>
            </a:r>
            <a:r>
              <a:rPr lang="en-US" sz="1600" b="1" dirty="0"/>
              <a:t> </a:t>
            </a:r>
            <a:r>
              <a:rPr lang="en-US" sz="1600" b="1" dirty="0" err="1"/>
              <a:t>amaçlandığı</a:t>
            </a:r>
            <a:r>
              <a:rPr lang="en-US" sz="1600" b="1" dirty="0"/>
              <a:t> </a:t>
            </a:r>
            <a:r>
              <a:rPr lang="en-US" sz="1600" b="1" dirty="0" err="1"/>
              <a:t>gibi</a:t>
            </a:r>
            <a:r>
              <a:rPr lang="en-US" sz="1600" b="1" dirty="0"/>
              <a:t> </a:t>
            </a:r>
            <a:r>
              <a:rPr lang="en-US" sz="1600" b="1" dirty="0" err="1"/>
              <a:t>çalış</a:t>
            </a:r>
            <a:r>
              <a:rPr lang="tr-TR" sz="1600" b="1" dirty="0" err="1"/>
              <a:t>ması</a:t>
            </a:r>
            <a:r>
              <a:rPr lang="en-US" sz="1600" dirty="0"/>
              <a:t>: </a:t>
            </a:r>
            <a:r>
              <a:rPr lang="en-US" sz="1600" dirty="0" err="1"/>
              <a:t>Cihazda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arızanın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tehlike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oluşturmasını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önlemek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için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yerleşik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özellik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varsa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arıza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"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arıza</a:t>
            </a:r>
            <a:r>
              <a:rPr lang="en-US" sz="1600" dirty="0"/>
              <a:t>" </a:t>
            </a:r>
            <a:r>
              <a:rPr lang="en-US" sz="1600" dirty="0" err="1"/>
              <a:t>nedeniyle</a:t>
            </a:r>
            <a:r>
              <a:rPr lang="en-US" sz="1600" dirty="0"/>
              <a:t> </a:t>
            </a:r>
            <a:r>
              <a:rPr lang="en-US" sz="1600" dirty="0" err="1"/>
              <a:t>ciddi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yaralanma</a:t>
            </a:r>
            <a:r>
              <a:rPr lang="en-US" sz="1600" dirty="0"/>
              <a:t> </a:t>
            </a:r>
            <a:r>
              <a:rPr lang="en-US" sz="1600" dirty="0" err="1"/>
              <a:t>meydana</a:t>
            </a:r>
            <a:r>
              <a:rPr lang="en-US" sz="1600" dirty="0"/>
              <a:t> </a:t>
            </a:r>
            <a:r>
              <a:rPr lang="en-US" sz="1600" dirty="0" err="1"/>
              <a:t>gelmediyse</a:t>
            </a:r>
            <a:r>
              <a:rPr lang="en-US" sz="1600" dirty="0"/>
              <a:t>, </a:t>
            </a:r>
            <a:r>
              <a:rPr lang="en-US" sz="1600" dirty="0" err="1"/>
              <a:t>raporlama</a:t>
            </a:r>
            <a:r>
              <a:rPr lang="en-US" sz="1600" dirty="0"/>
              <a:t> </a:t>
            </a:r>
            <a:r>
              <a:rPr lang="en-US" sz="1600" dirty="0" err="1"/>
              <a:t>gerekli</a:t>
            </a:r>
            <a:r>
              <a:rPr lang="en-US" sz="1600" dirty="0"/>
              <a:t> </a:t>
            </a:r>
            <a:r>
              <a:rPr lang="en-US" sz="1600" dirty="0" err="1"/>
              <a:t>değildir</a:t>
            </a:r>
            <a:r>
              <a:rPr lang="en-US" sz="1600" dirty="0"/>
              <a:t>.</a:t>
            </a:r>
            <a:endParaRPr lang="tr-TR" sz="1600" dirty="0"/>
          </a:p>
          <a:p>
            <a:pPr marL="0" indent="0" algn="just">
              <a:buNone/>
            </a:pPr>
            <a:endParaRPr lang="en-US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5562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95934" y="1660634"/>
            <a:ext cx="6941975" cy="438931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/>
              <a:t>Cihaz</a:t>
            </a:r>
            <a:r>
              <a:rPr lang="en-US" sz="1600" b="1" dirty="0"/>
              <a:t> </a:t>
            </a:r>
            <a:r>
              <a:rPr lang="en-US" sz="1600" b="1" dirty="0" err="1"/>
              <a:t>etiketinde</a:t>
            </a:r>
            <a:r>
              <a:rPr lang="en-US" sz="1600" b="1" dirty="0"/>
              <a:t> </a:t>
            </a:r>
            <a:r>
              <a:rPr lang="en-US" sz="1600" b="1" dirty="0" err="1"/>
              <a:t>listelenen</a:t>
            </a:r>
            <a:r>
              <a:rPr lang="en-US" sz="1600" b="1" dirty="0"/>
              <a:t> </a:t>
            </a:r>
            <a:r>
              <a:rPr lang="en-US" sz="1600" b="1" dirty="0" err="1"/>
              <a:t>beklenen</a:t>
            </a:r>
            <a:r>
              <a:rPr lang="en-US" sz="1600" b="1" dirty="0"/>
              <a:t> </a:t>
            </a:r>
            <a:r>
              <a:rPr lang="en-US" sz="1600" b="1" dirty="0" err="1"/>
              <a:t>yan</a:t>
            </a:r>
            <a:r>
              <a:rPr lang="en-US" sz="1600" b="1" dirty="0"/>
              <a:t> </a:t>
            </a:r>
            <a:r>
              <a:rPr lang="en-US" sz="1600" b="1" dirty="0" err="1"/>
              <a:t>etkiler</a:t>
            </a:r>
            <a:r>
              <a:rPr lang="en-US" sz="1600" b="1" dirty="0"/>
              <a:t>: </a:t>
            </a:r>
            <a:r>
              <a:rPr lang="en-US" sz="1600" dirty="0" err="1"/>
              <a:t>Cihazın</a:t>
            </a:r>
            <a:r>
              <a:rPr lang="en-US" sz="1600" dirty="0"/>
              <a:t> </a:t>
            </a:r>
            <a:r>
              <a:rPr lang="en-US" sz="1600" dirty="0" err="1"/>
              <a:t>kullanımı</a:t>
            </a:r>
            <a:r>
              <a:rPr lang="en-US" sz="1600" dirty="0"/>
              <a:t>, </a:t>
            </a:r>
            <a:r>
              <a:rPr lang="en-US" sz="1600" dirty="0" err="1"/>
              <a:t>ürün</a:t>
            </a:r>
            <a:r>
              <a:rPr lang="en-US" sz="1600" dirty="0"/>
              <a:t> </a:t>
            </a:r>
            <a:r>
              <a:rPr lang="en-US" sz="1600" dirty="0" err="1"/>
              <a:t>etiketinde</a:t>
            </a:r>
            <a:r>
              <a:rPr lang="en-US" sz="1600" dirty="0"/>
              <a:t> </a:t>
            </a:r>
            <a:r>
              <a:rPr lang="en-US" sz="1600" dirty="0" err="1"/>
              <a:t>açıkça</a:t>
            </a:r>
            <a:r>
              <a:rPr lang="en-US" sz="1600" dirty="0"/>
              <a:t> </a:t>
            </a:r>
            <a:r>
              <a:rPr lang="en-US" sz="1600" dirty="0" err="1"/>
              <a:t>belirtilen</a:t>
            </a:r>
            <a:r>
              <a:rPr lang="en-US" sz="1600" dirty="0"/>
              <a:t>, </a:t>
            </a:r>
            <a:r>
              <a:rPr lang="en-US" sz="1600" dirty="0" err="1"/>
              <a:t>beklenen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öngörülen</a:t>
            </a:r>
            <a:r>
              <a:rPr lang="en-US" sz="1600" dirty="0"/>
              <a:t> </a:t>
            </a:r>
            <a:r>
              <a:rPr lang="en-US" sz="1600" dirty="0" err="1"/>
              <a:t>yan</a:t>
            </a:r>
            <a:r>
              <a:rPr lang="en-US" sz="1600" dirty="0"/>
              <a:t> </a:t>
            </a:r>
            <a:r>
              <a:rPr lang="en-US" sz="1600" dirty="0" err="1"/>
              <a:t>etkilere</a:t>
            </a:r>
            <a:r>
              <a:rPr lang="en-US" sz="1600" dirty="0"/>
              <a:t> </a:t>
            </a:r>
            <a:r>
              <a:rPr lang="en-US" sz="1600" dirty="0" err="1"/>
              <a:t>yol</a:t>
            </a:r>
            <a:r>
              <a:rPr lang="en-US" sz="1600" dirty="0"/>
              <a:t> </a:t>
            </a:r>
            <a:r>
              <a:rPr lang="en-US" sz="1600" dirty="0" err="1"/>
              <a:t>açabiliyorsa</a:t>
            </a:r>
            <a:r>
              <a:rPr lang="en-US" sz="1600" dirty="0"/>
              <a:t>,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yan</a:t>
            </a:r>
            <a:r>
              <a:rPr lang="en-US" sz="1600" dirty="0"/>
              <a:t> </a:t>
            </a:r>
            <a:r>
              <a:rPr lang="en-US" sz="1600" dirty="0" err="1"/>
              <a:t>etkilerden</a:t>
            </a:r>
            <a:r>
              <a:rPr lang="en-US" sz="1600" dirty="0"/>
              <a:t> </a:t>
            </a:r>
            <a:r>
              <a:rPr lang="en-US" sz="1600" dirty="0" err="1"/>
              <a:t>kaynaklanan</a:t>
            </a:r>
            <a:r>
              <a:rPr lang="en-US" sz="1600" dirty="0"/>
              <a:t> </a:t>
            </a:r>
            <a:r>
              <a:rPr lang="en-US" sz="1600" dirty="0" err="1"/>
              <a:t>olayların</a:t>
            </a:r>
            <a:r>
              <a:rPr lang="en-US" sz="1600" dirty="0"/>
              <a:t> </a:t>
            </a:r>
            <a:r>
              <a:rPr lang="en-US" sz="1600" dirty="0" err="1"/>
              <a:t>Yetkili</a:t>
            </a:r>
            <a:r>
              <a:rPr lang="en-US" sz="1600" dirty="0"/>
              <a:t> </a:t>
            </a:r>
            <a:r>
              <a:rPr lang="en-US" sz="1600" dirty="0" err="1"/>
              <a:t>Makamlara</a:t>
            </a:r>
            <a:r>
              <a:rPr lang="en-US" sz="1600" dirty="0"/>
              <a:t> </a:t>
            </a:r>
            <a:r>
              <a:rPr lang="en-US" sz="1600" dirty="0" err="1"/>
              <a:t>bildirilmesine</a:t>
            </a:r>
            <a:r>
              <a:rPr lang="en-US" sz="1600" dirty="0"/>
              <a:t> </a:t>
            </a:r>
            <a:r>
              <a:rPr lang="en-US" sz="1600" dirty="0" err="1"/>
              <a:t>gerek</a:t>
            </a:r>
            <a:r>
              <a:rPr lang="en-US" sz="1600" dirty="0"/>
              <a:t> </a:t>
            </a:r>
            <a:r>
              <a:rPr lang="en-US" sz="1600" dirty="0" err="1"/>
              <a:t>yoktur</a:t>
            </a:r>
            <a:r>
              <a:rPr lang="en-US" sz="1600" dirty="0"/>
              <a:t>.</a:t>
            </a:r>
            <a:endParaRPr lang="tr-TR" sz="1600" dirty="0"/>
          </a:p>
          <a:p>
            <a:pPr algn="just"/>
            <a:endParaRPr lang="en-US" sz="1600" dirty="0"/>
          </a:p>
          <a:p>
            <a:pPr algn="just"/>
            <a:r>
              <a:rPr lang="en-US" sz="1600" b="1" dirty="0" err="1">
                <a:solidFill>
                  <a:schemeClr val="accent5"/>
                </a:solidFill>
              </a:rPr>
              <a:t>Tavsiye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bildirimi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zaten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yayınlan</a:t>
            </a:r>
            <a:r>
              <a:rPr lang="tr-TR" sz="1600" b="1" dirty="0" err="1">
                <a:solidFill>
                  <a:schemeClr val="accent5"/>
                </a:solidFill>
              </a:rPr>
              <a:t>mış</a:t>
            </a:r>
            <a:r>
              <a:rPr lang="tr-TR" sz="1600" b="1" dirty="0">
                <a:solidFill>
                  <a:schemeClr val="accent5"/>
                </a:solidFill>
              </a:rPr>
              <a:t> ise</a:t>
            </a:r>
            <a:r>
              <a:rPr lang="en-US" sz="1600" b="1" dirty="0">
                <a:solidFill>
                  <a:schemeClr val="accent5"/>
                </a:solidFill>
              </a:rPr>
              <a:t>: </a:t>
            </a:r>
            <a:r>
              <a:rPr lang="en-US" sz="1600" dirty="0" err="1">
                <a:solidFill>
                  <a:schemeClr val="accent5"/>
                </a:solidFill>
              </a:rPr>
              <a:t>Bir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olayla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ilgili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olarak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zaten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bir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tavsiye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bildirimi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sağladıysanız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çoğu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durumda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tek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tek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raporlar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göndermeniz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gerekmez</a:t>
            </a:r>
            <a:r>
              <a:rPr lang="en-US" sz="1600" dirty="0">
                <a:solidFill>
                  <a:schemeClr val="accent5"/>
                </a:solidFill>
              </a:rPr>
              <a:t>, </a:t>
            </a:r>
            <a:r>
              <a:rPr lang="en-US" sz="1600" dirty="0" err="1">
                <a:solidFill>
                  <a:schemeClr val="accent5"/>
                </a:solidFill>
              </a:rPr>
              <a:t>Yetkili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Makamlar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tarafından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belirlenen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raporların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özetini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yapmanız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dirty="0" err="1">
                <a:solidFill>
                  <a:schemeClr val="accent5"/>
                </a:solidFill>
              </a:rPr>
              <a:t>yeterlidir</a:t>
            </a:r>
            <a:r>
              <a:rPr lang="en-US" sz="1600" dirty="0">
                <a:solidFill>
                  <a:schemeClr val="accent5"/>
                </a:solidFill>
              </a:rPr>
              <a:t>.</a:t>
            </a:r>
            <a:endParaRPr lang="tr-TR" sz="1600" dirty="0">
              <a:solidFill>
                <a:schemeClr val="accent5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tr-TR" sz="2800" dirty="0"/>
              <a:t>Raporlamaya Gerek Duyulmaz</a:t>
            </a:r>
            <a:br>
              <a:rPr lang="tr-TR" sz="2800" dirty="0"/>
            </a:br>
            <a:br>
              <a:rPr lang="tr-TR" sz="2800" dirty="0"/>
            </a:br>
            <a:r>
              <a:rPr lang="tr-TR" sz="2800" b="1" dirty="0" err="1"/>
              <a:t>Meddev</a:t>
            </a:r>
            <a:r>
              <a:rPr lang="tr-TR" sz="2800" b="1" dirty="0"/>
              <a:t> 2.12-1 Rev8 </a:t>
            </a:r>
            <a:br>
              <a:rPr lang="tr-TR" sz="2800" b="1" dirty="0"/>
            </a:br>
            <a:r>
              <a:rPr lang="tr-TR" sz="2800" b="1" dirty="0"/>
              <a:t>Madde 5.1.3</a:t>
            </a:r>
            <a:endParaRPr lang="tr-TR" sz="2800" dirty="0"/>
          </a:p>
        </p:txBody>
      </p:sp>
      <p:pic>
        <p:nvPicPr>
          <p:cNvPr id="9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703010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MIR Form</a:t>
            </a:r>
          </a:p>
        </p:txBody>
      </p:sp>
    </p:spTree>
    <p:extLst>
      <p:ext uri="{BB962C8B-B14F-4D97-AF65-F5344CB8AC3E}">
        <p14:creationId xmlns:p14="http://schemas.microsoft.com/office/powerpoint/2010/main" val="125966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MIR Form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dirty="0"/>
              <a:t>7</a:t>
            </a:r>
            <a:r>
              <a:rPr lang="tr-TR" sz="1600" dirty="0"/>
              <a:t> Ekim</a:t>
            </a:r>
            <a:r>
              <a:rPr lang="en-US" sz="1600" dirty="0"/>
              <a:t> 2019, </a:t>
            </a:r>
            <a:r>
              <a:rPr lang="tr-TR" sz="1600" dirty="0"/>
              <a:t>EC yayımladı</a:t>
            </a:r>
          </a:p>
          <a:p>
            <a:pPr algn="just"/>
            <a:endParaRPr lang="tr-TR" sz="1600" dirty="0"/>
          </a:p>
          <a:p>
            <a:pPr algn="just"/>
            <a:r>
              <a:rPr lang="en-US" sz="1600" dirty="0"/>
              <a:t> </a:t>
            </a:r>
            <a:r>
              <a:rPr lang="en-US" sz="1600" dirty="0">
                <a:hlinkClick r:id="rId2"/>
              </a:rPr>
              <a:t>Additional Guidance Regarding the Vigilance System as outlined in MEDDEV 2.12-1 rev. 8</a:t>
            </a:r>
            <a:endParaRPr lang="tr-TR" sz="1600" dirty="0"/>
          </a:p>
          <a:p>
            <a:pPr lvl="1" algn="just"/>
            <a:r>
              <a:rPr lang="en-US" sz="1400" dirty="0"/>
              <a:t>Bu </a:t>
            </a:r>
            <a:r>
              <a:rPr lang="en-US" sz="1400" dirty="0" err="1"/>
              <a:t>yeni</a:t>
            </a:r>
            <a:r>
              <a:rPr lang="en-US" sz="1400" dirty="0"/>
              <a:t> </a:t>
            </a:r>
            <a:r>
              <a:rPr lang="en-US" sz="1400" dirty="0" err="1"/>
              <a:t>kılavuz</a:t>
            </a:r>
            <a:r>
              <a:rPr lang="en-US" sz="1400" dirty="0"/>
              <a:t>, </a:t>
            </a:r>
            <a:r>
              <a:rPr lang="en-US" sz="1400" dirty="0" err="1"/>
              <a:t>Bölüm</a:t>
            </a:r>
            <a:r>
              <a:rPr lang="en-US" sz="1400" dirty="0"/>
              <a:t> 4'te </a:t>
            </a:r>
            <a:r>
              <a:rPr lang="en-US" sz="1400" dirty="0" err="1"/>
              <a:t>güncellenmiş</a:t>
            </a:r>
            <a:r>
              <a:rPr lang="en-US" sz="1400" dirty="0"/>
              <a:t> </a:t>
            </a:r>
            <a:r>
              <a:rPr lang="en-US" sz="1400" dirty="0" err="1"/>
              <a:t>Üretici</a:t>
            </a:r>
            <a:r>
              <a:rPr lang="en-US" sz="1400" dirty="0"/>
              <a:t> </a:t>
            </a:r>
            <a:r>
              <a:rPr lang="tr-TR" sz="1400" dirty="0"/>
              <a:t>Olumsuz </a:t>
            </a:r>
            <a:r>
              <a:rPr lang="en-US" sz="1400" dirty="0"/>
              <a:t>Olay </a:t>
            </a:r>
            <a:r>
              <a:rPr lang="en-US" sz="1400" dirty="0" err="1"/>
              <a:t>Raporu</a:t>
            </a:r>
            <a:r>
              <a:rPr lang="en-US" sz="1400" dirty="0"/>
              <a:t> (MIR) </a:t>
            </a:r>
            <a:r>
              <a:rPr lang="en-US" sz="1400" dirty="0" err="1"/>
              <a:t>formunu</a:t>
            </a:r>
            <a:r>
              <a:rPr lang="en-US" sz="1400" dirty="0"/>
              <a:t> –  MIR form V7.2'yi </a:t>
            </a:r>
            <a:r>
              <a:rPr lang="tr-TR" sz="1400" dirty="0"/>
              <a:t>- </a:t>
            </a:r>
            <a:r>
              <a:rPr lang="en-US" sz="1400" dirty="0" err="1"/>
              <a:t>tanımlar</a:t>
            </a:r>
            <a:r>
              <a:rPr lang="en-US" sz="1400" dirty="0"/>
              <a:t>. </a:t>
            </a:r>
            <a:endParaRPr lang="tr-TR" sz="1400" dirty="0"/>
          </a:p>
          <a:p>
            <a:pPr algn="just"/>
            <a:endParaRPr lang="tr-TR" sz="1600" dirty="0"/>
          </a:p>
          <a:p>
            <a:pPr algn="just"/>
            <a:r>
              <a:rPr lang="en-US" sz="1600" dirty="0"/>
              <a:t>Bu form </a:t>
            </a:r>
            <a:r>
              <a:rPr lang="en-US" sz="1600" b="1" dirty="0"/>
              <a:t>Ocak 2020'de </a:t>
            </a:r>
            <a:r>
              <a:rPr lang="en-US" sz="1600" dirty="0" err="1"/>
              <a:t>zorunlu</a:t>
            </a:r>
            <a:r>
              <a:rPr lang="en-US" sz="1600" dirty="0"/>
              <a:t> hale </a:t>
            </a:r>
            <a:r>
              <a:rPr lang="en-US" sz="1600" dirty="0" err="1"/>
              <a:t>geldi</a:t>
            </a:r>
            <a:r>
              <a:rPr lang="en-US" sz="1600" dirty="0"/>
              <a:t>.</a:t>
            </a:r>
            <a:endParaRPr lang="tr-TR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 Bu form, AIMDD, MDD </a:t>
            </a:r>
            <a:r>
              <a:rPr lang="en-US" sz="1600" dirty="0" err="1"/>
              <a:t>ve</a:t>
            </a:r>
            <a:r>
              <a:rPr lang="en-US" sz="1600" dirty="0"/>
              <a:t> IVD </a:t>
            </a:r>
            <a:r>
              <a:rPr lang="en-US" sz="1600" dirty="0" err="1"/>
              <a:t>Direktifleri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yeni</a:t>
            </a:r>
            <a:r>
              <a:rPr lang="en-US" sz="1600" dirty="0"/>
              <a:t> MDR </a:t>
            </a:r>
            <a:r>
              <a:rPr lang="en-US" sz="1600" dirty="0" err="1"/>
              <a:t>ve</a:t>
            </a:r>
            <a:r>
              <a:rPr lang="en-US" sz="1600" dirty="0"/>
              <a:t> IVDR </a:t>
            </a:r>
            <a:r>
              <a:rPr lang="en-US" sz="1600" dirty="0" err="1"/>
              <a:t>Yönetmelikleri</a:t>
            </a:r>
            <a:r>
              <a:rPr lang="en-US" sz="1600" dirty="0"/>
              <a:t> </a:t>
            </a:r>
            <a:r>
              <a:rPr lang="en-US" sz="1600" dirty="0" err="1"/>
              <a:t>kapsamındaki</a:t>
            </a:r>
            <a:r>
              <a:rPr lang="en-US" sz="1600" dirty="0"/>
              <a:t> </a:t>
            </a:r>
            <a:r>
              <a:rPr lang="en-US" sz="1600" dirty="0" err="1"/>
              <a:t>tüm</a:t>
            </a:r>
            <a:r>
              <a:rPr lang="en-US" sz="1600" dirty="0"/>
              <a:t> </a:t>
            </a:r>
            <a:r>
              <a:rPr lang="tr-TR" sz="1600" b="1" dirty="0"/>
              <a:t>Olumsuz Olay </a:t>
            </a:r>
            <a:r>
              <a:rPr lang="en-US" sz="1600" b="1" dirty="0"/>
              <a:t>/</a:t>
            </a:r>
            <a:r>
              <a:rPr lang="tr-TR" sz="1600" b="1" dirty="0"/>
              <a:t> </a:t>
            </a:r>
            <a:r>
              <a:rPr lang="en-US" sz="1600" b="1" dirty="0" err="1"/>
              <a:t>Ciddi</a:t>
            </a:r>
            <a:r>
              <a:rPr lang="en-US" sz="1600" b="1" dirty="0"/>
              <a:t> </a:t>
            </a:r>
            <a:r>
              <a:rPr lang="tr-TR" sz="1600" b="1" dirty="0"/>
              <a:t>Olumsuz </a:t>
            </a:r>
            <a:r>
              <a:rPr lang="en-US" sz="1600" b="1" dirty="0"/>
              <a:t>Olay </a:t>
            </a:r>
            <a:r>
              <a:rPr lang="en-US" sz="1600" b="1" dirty="0" err="1"/>
              <a:t>raporlaması</a:t>
            </a:r>
            <a:r>
              <a:rPr lang="en-US" sz="1600" b="1" dirty="0"/>
              <a:t> </a:t>
            </a:r>
            <a:r>
              <a:rPr lang="en-US" sz="1600" b="1" dirty="0" err="1"/>
              <a:t>için</a:t>
            </a:r>
            <a:r>
              <a:rPr lang="en-US" sz="1600" b="1" dirty="0"/>
              <a:t> </a:t>
            </a:r>
            <a:r>
              <a:rPr lang="en-US" sz="1600" b="1" dirty="0" err="1"/>
              <a:t>evrensel</a:t>
            </a:r>
            <a:r>
              <a:rPr lang="en-US" sz="1600" b="1" dirty="0"/>
              <a:t> </a:t>
            </a:r>
            <a:r>
              <a:rPr lang="en-US" sz="1600" b="1" dirty="0" err="1"/>
              <a:t>olarak</a:t>
            </a:r>
            <a:r>
              <a:rPr lang="en-US" sz="1600" b="1" dirty="0"/>
              <a:t> </a:t>
            </a:r>
            <a:r>
              <a:rPr lang="en-US" sz="1600" b="1" dirty="0" err="1"/>
              <a:t>geçerlidir</a:t>
            </a:r>
            <a:r>
              <a:rPr lang="en-US" sz="1600" b="1" dirty="0"/>
              <a:t>. </a:t>
            </a:r>
            <a:endParaRPr lang="tr-TR" sz="16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74343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MIR Form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02407" y="1291770"/>
            <a:ext cx="6281873" cy="404883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tr-TR" sz="1800" dirty="0"/>
              <a:t>Olumsuz </a:t>
            </a:r>
            <a:r>
              <a:rPr lang="en-US" sz="1800" dirty="0" err="1"/>
              <a:t>olay</a:t>
            </a:r>
            <a:r>
              <a:rPr lang="en-US" sz="1800" dirty="0"/>
              <a:t> </a:t>
            </a:r>
            <a:r>
              <a:rPr lang="en-US" sz="1800" dirty="0" err="1"/>
              <a:t>raporu</a:t>
            </a:r>
            <a:r>
              <a:rPr lang="en-US" sz="1800" dirty="0"/>
              <a:t> (MIR) </a:t>
            </a:r>
            <a:r>
              <a:rPr lang="en-US" sz="1800" dirty="0" err="1"/>
              <a:t>formu</a:t>
            </a:r>
            <a:r>
              <a:rPr lang="en-US" sz="1800" dirty="0"/>
              <a:t> </a:t>
            </a:r>
            <a:r>
              <a:rPr lang="tr-TR" sz="1800" dirty="0"/>
              <a:t>5</a:t>
            </a:r>
            <a:r>
              <a:rPr lang="en-US" sz="1800" dirty="0"/>
              <a:t> </a:t>
            </a:r>
            <a:r>
              <a:rPr lang="en-US" sz="1800" dirty="0" err="1"/>
              <a:t>sayfadan</a:t>
            </a:r>
            <a:r>
              <a:rPr lang="en-US" sz="1800" dirty="0"/>
              <a:t> 12 </a:t>
            </a:r>
            <a:r>
              <a:rPr lang="en-US" sz="1800" dirty="0" err="1"/>
              <a:t>sayfaya</a:t>
            </a:r>
            <a:r>
              <a:rPr lang="en-US" sz="1800" dirty="0"/>
              <a:t> </a:t>
            </a:r>
            <a:r>
              <a:rPr lang="en-US" sz="1800" dirty="0" err="1"/>
              <a:t>çık</a:t>
            </a:r>
            <a:r>
              <a:rPr lang="tr-TR" sz="1800" dirty="0" err="1"/>
              <a:t>mıştır</a:t>
            </a:r>
            <a:r>
              <a:rPr lang="en-US" sz="1800" dirty="0"/>
              <a:t>. </a:t>
            </a:r>
            <a:endParaRPr lang="tr-TR" sz="1800" dirty="0"/>
          </a:p>
          <a:p>
            <a:r>
              <a:rPr lang="tr-TR" dirty="0"/>
              <a:t>Yenilikler: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/>
              <a:t>Yeni format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/>
              <a:t>IMDRF kodlama sistemi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/>
              <a:t>Benzer olumsuz olaylar ve trendleri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/>
              <a:t>SRN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/>
              <a:t>UDI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08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MIR Form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4228" y="1143374"/>
            <a:ext cx="6763657" cy="4869543"/>
          </a:xfrm>
        </p:spPr>
        <p:txBody>
          <a:bodyPr>
            <a:noAutofit/>
          </a:bodyPr>
          <a:lstStyle/>
          <a:p>
            <a:pPr algn="just" fontAlgn="base"/>
            <a:r>
              <a:rPr lang="en-US" sz="1600" dirty="0"/>
              <a:t>MIR </a:t>
            </a:r>
            <a:r>
              <a:rPr lang="en-US" sz="1600" dirty="0" err="1"/>
              <a:t>formu</a:t>
            </a:r>
            <a:r>
              <a:rPr lang="en-US" sz="1600" dirty="0"/>
              <a:t> </a:t>
            </a:r>
            <a:r>
              <a:rPr lang="en-US" sz="1600" dirty="0" err="1"/>
              <a:t>aşağıdakiler</a:t>
            </a:r>
            <a:r>
              <a:rPr lang="en-US" sz="1600" dirty="0"/>
              <a:t>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ayrıntılı</a:t>
            </a:r>
            <a:r>
              <a:rPr lang="en-US" sz="1600" dirty="0"/>
              <a:t> </a:t>
            </a:r>
            <a:r>
              <a:rPr lang="en-US" sz="1600" dirty="0" err="1"/>
              <a:t>bilgiler</a:t>
            </a:r>
            <a:r>
              <a:rPr lang="en-US" sz="1600" dirty="0"/>
              <a:t> </a:t>
            </a:r>
            <a:r>
              <a:rPr lang="en-US" sz="1600" dirty="0" err="1"/>
              <a:t>gerektirir</a:t>
            </a:r>
            <a:r>
              <a:rPr lang="en-US" sz="1600" dirty="0"/>
              <a:t>:</a:t>
            </a:r>
          </a:p>
          <a:p>
            <a:pPr lvl="1" algn="just" fontAlgn="base"/>
            <a:r>
              <a:rPr lang="en-US" dirty="0" err="1"/>
              <a:t>Cihazla</a:t>
            </a:r>
            <a:r>
              <a:rPr lang="en-US" dirty="0"/>
              <a:t> </a:t>
            </a:r>
            <a:r>
              <a:rPr lang="en-US" dirty="0" err="1"/>
              <a:t>bağlantılı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tr-TR" dirty="0"/>
              <a:t>olumsuz </a:t>
            </a:r>
            <a:r>
              <a:rPr lang="en-US" dirty="0" err="1"/>
              <a:t>olayların</a:t>
            </a:r>
            <a:r>
              <a:rPr lang="en-US" dirty="0"/>
              <a:t> </a:t>
            </a:r>
            <a:r>
              <a:rPr lang="en-US" dirty="0" err="1"/>
              <a:t>sayısıyla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trend </a:t>
            </a:r>
            <a:r>
              <a:rPr lang="en-US" dirty="0" err="1">
                <a:solidFill>
                  <a:srgbClr val="FF0000"/>
                </a:solidFill>
              </a:rPr>
              <a:t>verileri</a:t>
            </a:r>
            <a:endParaRPr lang="en-US" dirty="0">
              <a:solidFill>
                <a:srgbClr val="FF0000"/>
              </a:solidFill>
            </a:endParaRPr>
          </a:p>
          <a:p>
            <a:pPr lvl="1" algn="just" fontAlgn="base"/>
            <a:r>
              <a:rPr lang="tr-TR" dirty="0" err="1"/>
              <a:t>Lokasyon</a:t>
            </a:r>
            <a:r>
              <a:rPr lang="en-US" dirty="0"/>
              <a:t> </a:t>
            </a:r>
            <a:r>
              <a:rPr lang="en-US" dirty="0" err="1"/>
              <a:t>bazında</a:t>
            </a:r>
            <a:r>
              <a:rPr lang="en-US" dirty="0"/>
              <a:t> </a:t>
            </a:r>
            <a:r>
              <a:rPr lang="en-US" dirty="0" err="1"/>
              <a:t>satılan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cihazların</a:t>
            </a:r>
            <a:r>
              <a:rPr lang="en-US" dirty="0"/>
              <a:t> </a:t>
            </a:r>
            <a:r>
              <a:rPr lang="en-US" dirty="0" err="1"/>
              <a:t>sayısıyla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üç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yıl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öncesine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geçmiş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veriler</a:t>
            </a:r>
            <a:endParaRPr lang="en-US" dirty="0">
              <a:solidFill>
                <a:srgbClr val="FF0000"/>
              </a:solidFill>
            </a:endParaRPr>
          </a:p>
          <a:p>
            <a:pPr lvl="1" algn="just" fontAlgn="base"/>
            <a:r>
              <a:rPr lang="en-US" dirty="0" err="1"/>
              <a:t>Lokasyona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şu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piyasada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bulunan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cihaz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sayısı</a:t>
            </a:r>
            <a:endParaRPr lang="en-US" dirty="0">
              <a:solidFill>
                <a:srgbClr val="FF0000"/>
              </a:solidFill>
            </a:endParaRPr>
          </a:p>
          <a:p>
            <a:pPr lvl="1" algn="just" fontAlgn="base"/>
            <a:r>
              <a:rPr lang="en-US" dirty="0" err="1"/>
              <a:t>Sorunun</a:t>
            </a:r>
            <a:r>
              <a:rPr lang="en-US" dirty="0"/>
              <a:t> </a:t>
            </a:r>
            <a:r>
              <a:rPr lang="en-US" dirty="0" err="1"/>
              <a:t>kronik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sorun</a:t>
            </a:r>
            <a:r>
              <a:rPr lang="en-US" dirty="0"/>
              <a:t> mu </a:t>
            </a:r>
            <a:r>
              <a:rPr lang="en-US" dirty="0" err="1"/>
              <a:t>yoksa</a:t>
            </a:r>
            <a:r>
              <a:rPr lang="en-US" dirty="0"/>
              <a:t> </a:t>
            </a:r>
            <a:r>
              <a:rPr lang="en-US" dirty="0" err="1"/>
              <a:t>izole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tr-TR" dirty="0"/>
              <a:t> olumsuz</a:t>
            </a:r>
            <a:r>
              <a:rPr lang="en-US" dirty="0"/>
              <a:t> </a:t>
            </a:r>
            <a:r>
              <a:rPr lang="en-US" dirty="0" err="1"/>
              <a:t>olay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risk </a:t>
            </a:r>
            <a:r>
              <a:rPr lang="en-US" dirty="0" err="1">
                <a:solidFill>
                  <a:srgbClr val="FF0000"/>
                </a:solidFill>
              </a:rPr>
              <a:t>değerlendirmesi</a:t>
            </a:r>
            <a:endParaRPr lang="tr-TR" dirty="0">
              <a:solidFill>
                <a:srgbClr val="FF0000"/>
              </a:solidFill>
            </a:endParaRPr>
          </a:p>
          <a:p>
            <a:pPr lvl="1" algn="just" fontAlgn="base"/>
            <a:endParaRPr lang="en-US" dirty="0"/>
          </a:p>
          <a:p>
            <a:pPr algn="just" fontAlgn="base"/>
            <a:r>
              <a:rPr lang="en-US" sz="1600" b="1" dirty="0" err="1"/>
              <a:t>Sonuç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FF0000"/>
                </a:solidFill>
              </a:rPr>
              <a:t>riske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karşı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daha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fazla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şeffaflık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her </a:t>
            </a:r>
            <a:r>
              <a:rPr lang="en-US" sz="1600" dirty="0" err="1"/>
              <a:t>zamankinden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fazla</a:t>
            </a:r>
            <a:r>
              <a:rPr lang="en-US" sz="1600" dirty="0"/>
              <a:t> </a:t>
            </a:r>
            <a:r>
              <a:rPr lang="en-US" sz="1600" dirty="0" err="1"/>
              <a:t>üreticiden</a:t>
            </a:r>
            <a:r>
              <a:rPr lang="en-US" sz="1600" dirty="0"/>
              <a:t> </a:t>
            </a:r>
            <a:r>
              <a:rPr lang="en-US" sz="1600" dirty="0" err="1"/>
              <a:t>gereken</a:t>
            </a:r>
            <a:r>
              <a:rPr lang="en-US" sz="1600" dirty="0"/>
              <a:t> </a:t>
            </a:r>
            <a:r>
              <a:rPr lang="en-US" sz="1600" dirty="0" err="1"/>
              <a:t>veri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, </a:t>
            </a:r>
            <a:r>
              <a:rPr lang="en-US" sz="1600" dirty="0" err="1">
                <a:solidFill>
                  <a:srgbClr val="FF0000"/>
                </a:solidFill>
              </a:rPr>
              <a:t>tüm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yaşam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döngüsü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boyunca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ürünün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daha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eksiksiz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bir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resmidir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483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2050" name="Picture 2" descr="MDR Chapter 7 Vigilance Requirements - Reporting of Serious Incid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3" y="257866"/>
            <a:ext cx="5190220" cy="64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tr-TR" dirty="0"/>
              <a:t>MIR Form</a:t>
            </a:r>
          </a:p>
        </p:txBody>
      </p:sp>
    </p:spTree>
    <p:extLst>
      <p:ext uri="{BB962C8B-B14F-4D97-AF65-F5344CB8AC3E}">
        <p14:creationId xmlns:p14="http://schemas.microsoft.com/office/powerpoint/2010/main" val="3770857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FSCA</a:t>
            </a:r>
            <a:br>
              <a:rPr lang="tr-TR" dirty="0"/>
            </a:br>
            <a:r>
              <a:rPr lang="tr-TR" dirty="0"/>
              <a:t>Saha Güvenliği Düzeltici Faaliyeti </a:t>
            </a:r>
          </a:p>
        </p:txBody>
      </p:sp>
    </p:spTree>
    <p:extLst>
      <p:ext uri="{BB962C8B-B14F-4D97-AF65-F5344CB8AC3E}">
        <p14:creationId xmlns:p14="http://schemas.microsoft.com/office/powerpoint/2010/main" val="129189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FSCA</a:t>
            </a:r>
            <a:br>
              <a:rPr lang="tr-TR" dirty="0"/>
            </a:br>
            <a:r>
              <a:rPr lang="tr-TR" dirty="0"/>
              <a:t>Saha Güvenliği Düzeltici Faaliyeti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3886" y="640080"/>
            <a:ext cx="6574971" cy="5615577"/>
          </a:xfrm>
        </p:spPr>
        <p:txBody>
          <a:bodyPr>
            <a:noAutofit/>
          </a:bodyPr>
          <a:lstStyle/>
          <a:p>
            <a:pPr algn="just"/>
            <a:r>
              <a:rPr lang="tr-TR" sz="1600" dirty="0"/>
              <a:t>FSCA şunları içerebilir:</a:t>
            </a:r>
          </a:p>
          <a:p>
            <a:pPr lvl="1" algn="just"/>
            <a:r>
              <a:rPr lang="tr-TR" dirty="0"/>
              <a:t>bir tıbbi cihazın tedarikçiye iadesi;</a:t>
            </a:r>
          </a:p>
          <a:p>
            <a:pPr lvl="1" algn="just"/>
            <a:r>
              <a:rPr lang="tr-TR" dirty="0"/>
              <a:t>cihazın kullanıcı tarafından </a:t>
            </a:r>
            <a:r>
              <a:rPr lang="tr-TR" dirty="0">
                <a:solidFill>
                  <a:srgbClr val="FF0000"/>
                </a:solidFill>
              </a:rPr>
              <a:t>muayenesi / incelemesi</a:t>
            </a:r>
            <a:r>
              <a:rPr lang="tr-TR" dirty="0"/>
              <a:t>;</a:t>
            </a:r>
          </a:p>
          <a:p>
            <a:pPr lvl="1" algn="just"/>
            <a:r>
              <a:rPr lang="tr-TR" dirty="0"/>
              <a:t>tıbbi cihaz </a:t>
            </a:r>
            <a:r>
              <a:rPr lang="tr-TR" dirty="0">
                <a:solidFill>
                  <a:srgbClr val="FF0000"/>
                </a:solidFill>
              </a:rPr>
              <a:t>modifikasyonu;</a:t>
            </a:r>
          </a:p>
          <a:p>
            <a:pPr lvl="1" algn="just"/>
            <a:r>
              <a:rPr lang="tr-TR" dirty="0"/>
              <a:t>tıbbi cihaz </a:t>
            </a:r>
            <a:r>
              <a:rPr lang="tr-TR" dirty="0">
                <a:solidFill>
                  <a:srgbClr val="FF0000"/>
                </a:solidFill>
              </a:rPr>
              <a:t>değişimi;</a:t>
            </a:r>
          </a:p>
          <a:p>
            <a:pPr lvl="1" algn="just"/>
            <a:r>
              <a:rPr lang="tr-TR" dirty="0"/>
              <a:t>tıbbi cihaz </a:t>
            </a:r>
            <a:r>
              <a:rPr lang="tr-TR" dirty="0">
                <a:solidFill>
                  <a:srgbClr val="FF0000"/>
                </a:solidFill>
              </a:rPr>
              <a:t>imhası;</a:t>
            </a:r>
          </a:p>
          <a:p>
            <a:pPr lvl="1" algn="just"/>
            <a:r>
              <a:rPr lang="tr-TR" dirty="0"/>
              <a:t>tıbbi cihazın kullanımı ve/veya hastaların, kullanıcıların veya başkalarının takibiyle ilgili olarak </a:t>
            </a:r>
            <a:r>
              <a:rPr lang="tr-TR" dirty="0">
                <a:solidFill>
                  <a:srgbClr val="FF0000"/>
                </a:solidFill>
              </a:rPr>
              <a:t>üretici tarafından verilen tavsiyeler </a:t>
            </a:r>
            <a:r>
              <a:rPr lang="tr-TR" dirty="0"/>
              <a:t>(</a:t>
            </a:r>
            <a:r>
              <a:rPr lang="tr-TR" dirty="0" err="1"/>
              <a:t>örn</a:t>
            </a:r>
            <a:r>
              <a:rPr lang="tr-TR" dirty="0"/>
              <a:t>. tıbbi cihazın artık piyasada olmadığı veya geri çekildiği ancak halen kullanımda olabileceği durumlarda veya tanı cihazları için analitik duyarlılık veya özgüllükte değişiklik).</a:t>
            </a:r>
          </a:p>
          <a:p>
            <a:pPr marL="457200" lvl="1" indent="0" algn="just">
              <a:buNone/>
            </a:pPr>
            <a:endParaRPr lang="tr-TR" dirty="0"/>
          </a:p>
          <a:p>
            <a:pPr algn="just"/>
            <a:r>
              <a:rPr lang="tr-TR" sz="1600" dirty="0"/>
              <a:t>FSCA, müşterilere bir SAHA GÜVENLİK BİLDİRİMİ (FSN) ile bildirilmelidir.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5580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Vijilans</a:t>
            </a:r>
            <a:r>
              <a:rPr lang="tr-TR" dirty="0"/>
              <a:t> Dokumanlar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5547" y="392986"/>
            <a:ext cx="3073053" cy="6370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1600" dirty="0"/>
              <a:t>-</a:t>
            </a:r>
            <a:r>
              <a:rPr lang="tr-TR" sz="1600" dirty="0" err="1"/>
              <a:t>Meddev</a:t>
            </a:r>
            <a:r>
              <a:rPr lang="tr-TR" sz="1600" dirty="0"/>
              <a:t> 2.12-1 </a:t>
            </a:r>
            <a:r>
              <a:rPr lang="tr-TR" sz="1600" dirty="0" err="1"/>
              <a:t>Rev</a:t>
            </a:r>
            <a:r>
              <a:rPr lang="tr-TR" sz="1600" dirty="0"/>
              <a:t> 8 –  MIR ve FSCA Formları</a:t>
            </a:r>
          </a:p>
          <a:p>
            <a:pPr marL="0" indent="0" algn="just">
              <a:buNone/>
            </a:pPr>
            <a:r>
              <a:rPr lang="tr-TR" sz="1600" dirty="0"/>
              <a:t>-</a:t>
            </a:r>
            <a:r>
              <a:rPr lang="en-US" sz="1600" dirty="0"/>
              <a:t>FDA Adverse Event Reporting System (FAERS) Public Dashboard</a:t>
            </a:r>
            <a:endParaRPr lang="tr-TR" sz="1600" dirty="0"/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tr-TR" sz="1600" b="1" u="sng" dirty="0"/>
              <a:t>Formları</a:t>
            </a:r>
            <a:r>
              <a:rPr lang="tr-TR" sz="1600" b="1" dirty="0"/>
              <a:t>:</a:t>
            </a:r>
          </a:p>
          <a:p>
            <a:pPr marL="0" indent="0" algn="just">
              <a:buNone/>
            </a:pPr>
            <a:r>
              <a:rPr lang="tr-TR" sz="1600" dirty="0"/>
              <a:t>How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use</a:t>
            </a:r>
            <a:r>
              <a:rPr lang="tr-TR" sz="1600" dirty="0"/>
              <a:t> FSCA </a:t>
            </a:r>
            <a:r>
              <a:rPr lang="tr-TR" sz="1600" dirty="0" err="1"/>
              <a:t>and</a:t>
            </a:r>
            <a:r>
              <a:rPr lang="tr-TR" sz="1600" dirty="0"/>
              <a:t> MIR Forms</a:t>
            </a:r>
          </a:p>
          <a:p>
            <a:pPr marL="0" indent="0" algn="just">
              <a:buNone/>
            </a:pPr>
            <a:r>
              <a:rPr lang="tr-TR" sz="1600" dirty="0" err="1"/>
              <a:t>Manufacturer</a:t>
            </a:r>
            <a:r>
              <a:rPr lang="tr-TR" sz="1600" dirty="0"/>
              <a:t> </a:t>
            </a:r>
            <a:r>
              <a:rPr lang="tr-TR" sz="1600" dirty="0" err="1"/>
              <a:t>Incident</a:t>
            </a:r>
            <a:r>
              <a:rPr lang="tr-TR" sz="1600" dirty="0"/>
              <a:t> Report – MIR </a:t>
            </a:r>
            <a:r>
              <a:rPr lang="tr-TR" sz="1600" dirty="0" err="1"/>
              <a:t>Version</a:t>
            </a:r>
            <a:r>
              <a:rPr lang="tr-TR" sz="1600" dirty="0"/>
              <a:t> 7.2.1</a:t>
            </a:r>
          </a:p>
          <a:p>
            <a:pPr marL="0" indent="0" algn="just">
              <a:buNone/>
            </a:pPr>
            <a:r>
              <a:rPr lang="tr-TR" sz="1600" dirty="0" err="1"/>
              <a:t>Field</a:t>
            </a:r>
            <a:r>
              <a:rPr lang="tr-TR" sz="1600" dirty="0"/>
              <a:t> </a:t>
            </a:r>
            <a:r>
              <a:rPr lang="tr-TR" sz="1600" dirty="0" err="1"/>
              <a:t>Safety</a:t>
            </a:r>
            <a:r>
              <a:rPr lang="tr-TR" sz="1600" dirty="0"/>
              <a:t> </a:t>
            </a:r>
            <a:r>
              <a:rPr lang="tr-TR" sz="1600" dirty="0" err="1"/>
              <a:t>Corrective</a:t>
            </a:r>
            <a:r>
              <a:rPr lang="tr-TR" sz="1600" dirty="0"/>
              <a:t> Action – FSCA</a:t>
            </a:r>
          </a:p>
          <a:p>
            <a:pPr marL="0" indent="0" algn="just">
              <a:buNone/>
            </a:pPr>
            <a:endParaRPr lang="tr-TR" sz="1600" u="sng" dirty="0"/>
          </a:p>
          <a:p>
            <a:pPr marL="0" indent="0" algn="just">
              <a:buNone/>
            </a:pPr>
            <a:r>
              <a:rPr lang="tr-TR" sz="1600" b="1" u="sng" dirty="0"/>
              <a:t>Diğer Form ve Taslaklar</a:t>
            </a:r>
          </a:p>
          <a:p>
            <a:pPr marL="0" indent="0" algn="just">
              <a:buNone/>
            </a:pPr>
            <a:r>
              <a:rPr lang="tr-TR" sz="1600" dirty="0" err="1"/>
              <a:t>Field</a:t>
            </a:r>
            <a:r>
              <a:rPr lang="tr-TR" sz="1600" dirty="0"/>
              <a:t> </a:t>
            </a:r>
            <a:r>
              <a:rPr lang="tr-TR" sz="1600" dirty="0" err="1"/>
              <a:t>Safety</a:t>
            </a:r>
            <a:r>
              <a:rPr lang="tr-TR" sz="1600" dirty="0"/>
              <a:t> </a:t>
            </a:r>
            <a:r>
              <a:rPr lang="tr-TR" sz="1600" dirty="0" err="1"/>
              <a:t>Notice</a:t>
            </a:r>
            <a:r>
              <a:rPr lang="tr-TR" sz="1600" dirty="0"/>
              <a:t> </a:t>
            </a:r>
            <a:r>
              <a:rPr lang="tr-TR" sz="1600" dirty="0" err="1"/>
              <a:t>Template</a:t>
            </a:r>
            <a:r>
              <a:rPr lang="tr-TR" sz="1600" dirty="0"/>
              <a:t> </a:t>
            </a:r>
          </a:p>
          <a:p>
            <a:pPr marL="0" indent="0" algn="just">
              <a:buNone/>
            </a:pPr>
            <a:r>
              <a:rPr lang="tr-TR" sz="1600" dirty="0"/>
              <a:t>Trend Report</a:t>
            </a:r>
          </a:p>
          <a:p>
            <a:pPr marL="0" indent="0" algn="just">
              <a:buNone/>
            </a:pPr>
            <a:r>
              <a:rPr lang="tr-TR" sz="1600" dirty="0" err="1"/>
              <a:t>Periodic</a:t>
            </a:r>
            <a:r>
              <a:rPr lang="tr-TR" sz="1600" dirty="0"/>
              <a:t> </a:t>
            </a:r>
            <a:r>
              <a:rPr lang="tr-TR" sz="1600" dirty="0" err="1"/>
              <a:t>Summary</a:t>
            </a:r>
            <a:r>
              <a:rPr lang="tr-TR" sz="1600" dirty="0"/>
              <a:t> Report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8699847" y="633016"/>
            <a:ext cx="3073053" cy="648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endParaRPr lang="tr-TR" sz="1600" dirty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tr-TR" sz="1600" b="1" u="sng" dirty="0"/>
              <a:t>EU </a:t>
            </a:r>
            <a:r>
              <a:rPr lang="tr-TR" sz="1600" b="1" u="sng" dirty="0" err="1"/>
              <a:t>Vigilance</a:t>
            </a:r>
            <a:r>
              <a:rPr lang="tr-TR" sz="1600" b="1" u="sng" dirty="0"/>
              <a:t> Pilot on </a:t>
            </a:r>
            <a:r>
              <a:rPr lang="tr-TR" sz="1600" b="1" u="sng" dirty="0" err="1"/>
              <a:t>Trending</a:t>
            </a:r>
            <a:r>
              <a:rPr lang="tr-TR" sz="1600" b="1" u="sng" dirty="0"/>
              <a:t> – </a:t>
            </a:r>
            <a:r>
              <a:rPr lang="tr-TR" sz="1600" b="1" u="sng" dirty="0" err="1"/>
              <a:t>Additional</a:t>
            </a:r>
            <a:r>
              <a:rPr lang="tr-TR" sz="1600" b="1" u="sng" dirty="0"/>
              <a:t> MIR Form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tr-TR" sz="1600" dirty="0"/>
              <a:t>EU </a:t>
            </a:r>
            <a:r>
              <a:rPr lang="tr-TR" sz="1600" dirty="0" err="1"/>
              <a:t>Vigilance</a:t>
            </a:r>
            <a:r>
              <a:rPr lang="tr-TR" sz="1600" dirty="0"/>
              <a:t> Pilot MIR Form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tr-TR" sz="1600" dirty="0"/>
              <a:t>EU </a:t>
            </a:r>
            <a:r>
              <a:rPr lang="tr-TR" sz="1600" dirty="0" err="1"/>
              <a:t>Vigilance</a:t>
            </a:r>
            <a:r>
              <a:rPr lang="tr-TR" sz="1600" dirty="0"/>
              <a:t> Pilot MIR Step </a:t>
            </a:r>
            <a:r>
              <a:rPr lang="tr-TR" sz="1600" dirty="0" err="1"/>
              <a:t>by</a:t>
            </a:r>
            <a:r>
              <a:rPr lang="tr-TR" sz="1600" dirty="0"/>
              <a:t> Step Guide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tr-TR" sz="1600" dirty="0"/>
              <a:t>EU </a:t>
            </a:r>
            <a:r>
              <a:rPr lang="tr-TR" sz="1600" dirty="0" err="1"/>
              <a:t>Vigilance</a:t>
            </a:r>
            <a:r>
              <a:rPr lang="tr-TR" sz="1600" dirty="0"/>
              <a:t> Pilot Toolkit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Users</a:t>
            </a:r>
            <a:endParaRPr lang="tr-TR" sz="1600" dirty="0"/>
          </a:p>
          <a:p>
            <a:pPr marL="0" indent="0" algn="just">
              <a:buFont typeface="Wingdings" panose="05000000000000000000" pitchFamily="2" charset="2"/>
              <a:buNone/>
            </a:pPr>
            <a:endParaRPr lang="tr-TR" sz="1600" b="1" dirty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tr-TR" sz="1600" b="1" u="sng" dirty="0"/>
              <a:t>Ürüne Özel </a:t>
            </a:r>
            <a:r>
              <a:rPr lang="tr-TR" sz="1600" b="1" u="sng" dirty="0" err="1"/>
              <a:t>Vijilans</a:t>
            </a:r>
            <a:r>
              <a:rPr lang="tr-TR" sz="1600" b="1" u="sng" dirty="0"/>
              <a:t> Rehberleri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tr-TR" sz="1600" dirty="0"/>
              <a:t>DSVG 00 </a:t>
            </a:r>
            <a:r>
              <a:rPr lang="tr-TR" sz="1600" dirty="0" err="1"/>
              <a:t>Introduction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Device </a:t>
            </a:r>
            <a:r>
              <a:rPr lang="tr-TR" sz="1600" dirty="0" err="1"/>
              <a:t>Specific</a:t>
            </a:r>
            <a:r>
              <a:rPr lang="tr-TR" sz="1600" dirty="0"/>
              <a:t> </a:t>
            </a:r>
            <a:r>
              <a:rPr lang="tr-TR" sz="1600" dirty="0" err="1"/>
              <a:t>Vigilance</a:t>
            </a:r>
            <a:r>
              <a:rPr lang="tr-TR" sz="1600" dirty="0"/>
              <a:t> </a:t>
            </a:r>
            <a:r>
              <a:rPr lang="tr-TR" sz="1600" dirty="0" err="1"/>
              <a:t>Guidance</a:t>
            </a: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DSVG 01</a:t>
            </a:r>
            <a:r>
              <a:rPr lang="tr-TR" sz="1600" dirty="0"/>
              <a:t> </a:t>
            </a:r>
            <a:r>
              <a:rPr lang="en-US" sz="1600" dirty="0"/>
              <a:t>Devices for Cardiac Ablation</a:t>
            </a: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DSVG 02</a:t>
            </a:r>
            <a:r>
              <a:rPr lang="tr-TR" sz="1600" dirty="0"/>
              <a:t> </a:t>
            </a:r>
            <a:r>
              <a:rPr lang="en-US" sz="1600" dirty="0"/>
              <a:t>Coronary Stents and associated</a:t>
            </a:r>
            <a:r>
              <a:rPr lang="tr-TR" sz="1600" dirty="0"/>
              <a:t> </a:t>
            </a:r>
            <a:r>
              <a:rPr lang="en-US" sz="1600" dirty="0"/>
              <a:t>delivery systems</a:t>
            </a:r>
            <a:endParaRPr lang="tr-TR" sz="1600" dirty="0"/>
          </a:p>
          <a:p>
            <a:pPr marL="0" indent="0" algn="just">
              <a:buNone/>
            </a:pPr>
            <a:r>
              <a:rPr lang="tr-TR" sz="1600" dirty="0"/>
              <a:t>DSVG 03 </a:t>
            </a:r>
            <a:r>
              <a:rPr lang="tr-TR" sz="1600" dirty="0" err="1"/>
              <a:t>Cardiac</a:t>
            </a:r>
            <a:r>
              <a:rPr lang="tr-TR" sz="1600" dirty="0"/>
              <a:t> </a:t>
            </a:r>
            <a:r>
              <a:rPr lang="tr-TR" sz="1600" dirty="0" err="1"/>
              <a:t>Implantable</a:t>
            </a:r>
            <a:r>
              <a:rPr lang="tr-TR" sz="1600" dirty="0"/>
              <a:t> Electronic </a:t>
            </a:r>
            <a:r>
              <a:rPr lang="tr-TR" sz="1600" dirty="0" err="1"/>
              <a:t>Devices</a:t>
            </a:r>
            <a:r>
              <a:rPr lang="tr-TR" sz="1600" dirty="0"/>
              <a:t> (CIED)</a:t>
            </a:r>
          </a:p>
          <a:p>
            <a:pPr marL="0" indent="0" algn="just">
              <a:buNone/>
            </a:pPr>
            <a:r>
              <a:rPr lang="tr-TR" sz="1600" dirty="0"/>
              <a:t>DSVG 04 </a:t>
            </a:r>
            <a:r>
              <a:rPr lang="tr-TR" sz="1600" dirty="0" err="1"/>
              <a:t>Breast</a:t>
            </a:r>
            <a:r>
              <a:rPr lang="tr-TR" sz="1600" dirty="0"/>
              <a:t> </a:t>
            </a:r>
            <a:r>
              <a:rPr lang="tr-TR" sz="1600" dirty="0" err="1"/>
              <a:t>Implants</a:t>
            </a:r>
            <a:endParaRPr lang="tr-TR" sz="1600" dirty="0"/>
          </a:p>
          <a:p>
            <a:pPr marL="0" indent="0" algn="just">
              <a:buNone/>
            </a:pPr>
            <a:r>
              <a:rPr lang="en-US" sz="1600" dirty="0"/>
              <a:t>DSVG 05</a:t>
            </a:r>
            <a:r>
              <a:rPr lang="tr-TR" sz="1600" dirty="0"/>
              <a:t> </a:t>
            </a:r>
            <a:r>
              <a:rPr lang="en-US" sz="1600" dirty="0"/>
              <a:t>Insulin Infusion Pumps and Integrated meter systems</a:t>
            </a:r>
            <a:endParaRPr lang="tr-TR" sz="1600" dirty="0"/>
          </a:p>
          <a:p>
            <a:pPr marL="0" indent="0" algn="just">
              <a:buFont typeface="Wingdings" panose="05000000000000000000" pitchFamily="2" charset="2"/>
              <a:buNone/>
            </a:pPr>
            <a:endParaRPr lang="tr-TR" sz="1600" dirty="0"/>
          </a:p>
          <a:p>
            <a:pPr marL="457200" lvl="1" indent="0" algn="just">
              <a:buFont typeface="Wingdings" panose="05000000000000000000" pitchFamily="2" charset="2"/>
              <a:buNone/>
            </a:pPr>
            <a:endParaRPr lang="tr-TR" dirty="0"/>
          </a:p>
          <a:p>
            <a:pPr marL="457200" lvl="1" indent="0" algn="just">
              <a:buFont typeface="Wingdings" panose="05000000000000000000" pitchFamily="2" charset="2"/>
              <a:buNone/>
            </a:pPr>
            <a:endParaRPr lang="tr-TR" dirty="0"/>
          </a:p>
        </p:txBody>
      </p:sp>
      <p:pic>
        <p:nvPicPr>
          <p:cNvPr id="7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631" y="120157"/>
            <a:ext cx="595330" cy="519923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6428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FSCA</a:t>
            </a:r>
            <a:br>
              <a:rPr lang="tr-TR" dirty="0"/>
            </a:br>
            <a:r>
              <a:rPr lang="tr-TR" dirty="0"/>
              <a:t>Saha Güvenliği Düzeltici Faaliyeti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650" y="464105"/>
            <a:ext cx="4322217" cy="62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3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Ürünlere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Vijilans</a:t>
            </a:r>
            <a:r>
              <a:rPr lang="en-US" dirty="0"/>
              <a:t> </a:t>
            </a:r>
            <a:r>
              <a:rPr lang="en-US" dirty="0" err="1"/>
              <a:t>Rehberleri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027C-C771-4317-8FC3-37557EFADD4A}" type="datetime1">
              <a:rPr lang="en-US" smtClean="0"/>
              <a:t>10/20/2022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0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66" y="3386563"/>
            <a:ext cx="6653926" cy="281151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231641" y="2555566"/>
            <a:ext cx="2873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Ürünlere Özel </a:t>
            </a:r>
            <a:r>
              <a:rPr lang="tr-TR" sz="2400" dirty="0" err="1">
                <a:solidFill>
                  <a:schemeClr val="bg1"/>
                </a:solidFill>
              </a:rPr>
              <a:t>Vijilans</a:t>
            </a:r>
            <a:r>
              <a:rPr lang="tr-TR" sz="2400" dirty="0">
                <a:solidFill>
                  <a:schemeClr val="bg1"/>
                </a:solidFill>
              </a:rPr>
              <a:t> Rehberleri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604162" y="1493736"/>
            <a:ext cx="7472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Rehberler;</a:t>
            </a:r>
          </a:p>
          <a:p>
            <a:pPr algn="just"/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Olumsuz olaya neden olan veya olaya katkıda bulunan </a:t>
            </a:r>
            <a:r>
              <a:rPr lang="tr-TR" dirty="0">
                <a:solidFill>
                  <a:srgbClr val="FF0000"/>
                </a:solidFill>
              </a:rPr>
              <a:t>cihaz performans sorunları</a:t>
            </a:r>
            <a:r>
              <a:rPr lang="tr-TR" dirty="0"/>
              <a:t> olarak nelerin bildirilmesi gerektiğini gösteren örnekleri içermektedir. </a:t>
            </a:r>
          </a:p>
          <a:p>
            <a:endParaRPr lang="tr-TR" dirty="0"/>
          </a:p>
        </p:txBody>
      </p:sp>
      <p:pic>
        <p:nvPicPr>
          <p:cNvPr id="12" name="Picture 2" descr="UDEM Logo Vector (.CDR) Free Downloa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010972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4" name="Picture 4" descr="20 Dilde ''Teşekkür Ederim'' Nasıl Denir? - EDU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71" y="856686"/>
            <a:ext cx="7064570" cy="52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3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9711" y="2286000"/>
            <a:ext cx="2900856" cy="2522483"/>
          </a:xfrm>
        </p:spPr>
        <p:txBody>
          <a:bodyPr>
            <a:normAutofit fontScale="90000"/>
          </a:bodyPr>
          <a:lstStyle/>
          <a:p>
            <a:r>
              <a:rPr lang="tr-TR" sz="4000" dirty="0" err="1">
                <a:solidFill>
                  <a:schemeClr val="bg1"/>
                </a:solidFill>
              </a:rPr>
              <a:t>VIjIlans</a:t>
            </a:r>
            <a:r>
              <a:rPr lang="tr-TR" sz="4000" dirty="0">
                <a:solidFill>
                  <a:schemeClr val="bg1"/>
                </a:solidFill>
              </a:rPr>
              <a:t> MDR </a:t>
            </a:r>
            <a:br>
              <a:rPr lang="tr-TR" sz="4000" dirty="0">
                <a:solidFill>
                  <a:schemeClr val="bg1"/>
                </a:solidFill>
              </a:rPr>
            </a:br>
            <a:r>
              <a:rPr lang="tr-TR" sz="4000" dirty="0">
                <a:solidFill>
                  <a:schemeClr val="bg1"/>
                </a:solidFill>
              </a:rPr>
              <a:t>Bölüm 1 </a:t>
            </a:r>
            <a:br>
              <a:rPr lang="tr-TR" sz="4000" dirty="0">
                <a:solidFill>
                  <a:schemeClr val="bg1"/>
                </a:solidFill>
              </a:rPr>
            </a:br>
            <a:r>
              <a:rPr lang="tr-TR" sz="4000" dirty="0">
                <a:solidFill>
                  <a:schemeClr val="bg1"/>
                </a:solidFill>
              </a:rPr>
              <a:t>Madde 3 TANIMLAR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636168" y="802808"/>
            <a:ext cx="7379369" cy="6055192"/>
          </a:xfrm>
        </p:spPr>
        <p:txBody>
          <a:bodyPr>
            <a:noAutofit/>
          </a:bodyPr>
          <a:lstStyle/>
          <a:p>
            <a:pPr algn="just"/>
            <a:r>
              <a:rPr lang="tr-TR" sz="1400" b="1" dirty="0"/>
              <a:t> Advers Olay; </a:t>
            </a:r>
          </a:p>
          <a:p>
            <a:pPr marL="0" indent="0" algn="just">
              <a:buNone/>
            </a:pPr>
            <a:r>
              <a:rPr lang="tr-TR" sz="1400" dirty="0"/>
              <a:t>Bir </a:t>
            </a:r>
            <a:r>
              <a:rPr lang="tr-TR" sz="1400" dirty="0">
                <a:solidFill>
                  <a:srgbClr val="FF0000"/>
                </a:solidFill>
              </a:rPr>
              <a:t>klinik araştırma </a:t>
            </a:r>
            <a:r>
              <a:rPr lang="tr-TR" sz="1400" dirty="0"/>
              <a:t>bağlamında araştırma amaçlı cihazla ilgili olsun veya olmasın, gönüllülerdeki, kullanıcılardaki veya diğer kişilerdeki, anormal bir laboratuvar bulgusu dahil olmak üzere, </a:t>
            </a:r>
            <a:r>
              <a:rPr lang="tr-TR" sz="1400" dirty="0">
                <a:solidFill>
                  <a:srgbClr val="FF0000"/>
                </a:solidFill>
              </a:rPr>
              <a:t>istenmeyen tıbbi olay, hastalık veya yaralanma ya da istenmeyen klinik bulgulardır</a:t>
            </a:r>
            <a:r>
              <a:rPr lang="tr-TR" sz="1400" dirty="0"/>
              <a:t>.</a:t>
            </a:r>
          </a:p>
          <a:p>
            <a:pPr marL="0" indent="0" algn="just">
              <a:buNone/>
            </a:pPr>
            <a:endParaRPr lang="tr-TR" sz="1400" b="1" dirty="0"/>
          </a:p>
          <a:p>
            <a:pPr algn="just"/>
            <a:r>
              <a:rPr lang="tr-TR" sz="1400" b="1" dirty="0"/>
              <a:t>Ciddi Advers Olay;</a:t>
            </a:r>
          </a:p>
          <a:p>
            <a:pPr marL="0" indent="0" algn="just">
              <a:buNone/>
            </a:pPr>
            <a:r>
              <a:rPr lang="tr-TR" sz="1400" dirty="0"/>
              <a:t>Aşağıdakilerden herhangi birine yol açan </a:t>
            </a:r>
            <a:r>
              <a:rPr lang="tr-TR" sz="1400" dirty="0" err="1"/>
              <a:t>advers</a:t>
            </a:r>
            <a:r>
              <a:rPr lang="tr-TR" sz="1400" dirty="0"/>
              <a:t> olaydır:</a:t>
            </a:r>
          </a:p>
          <a:p>
            <a:pPr algn="just"/>
            <a:r>
              <a:rPr lang="tr-TR" sz="1400" dirty="0"/>
              <a:t> </a:t>
            </a:r>
            <a:r>
              <a:rPr lang="tr-TR" sz="1400" b="1" dirty="0"/>
              <a:t>ölüm,</a:t>
            </a:r>
          </a:p>
          <a:p>
            <a:pPr algn="just"/>
            <a:r>
              <a:rPr lang="tr-TR" sz="1400" b="1" dirty="0"/>
              <a:t>gönüllünün sağlık durumunda </a:t>
            </a:r>
            <a:r>
              <a:rPr lang="tr-TR" sz="1400" dirty="0"/>
              <a:t>aşağıdakilerden herhangi biriyle sonuçlanan </a:t>
            </a:r>
            <a:r>
              <a:rPr lang="tr-TR" sz="1400" b="1" dirty="0"/>
              <a:t>ciddi bozulma:</a:t>
            </a:r>
          </a:p>
          <a:p>
            <a:pPr lvl="1" algn="just"/>
            <a:r>
              <a:rPr lang="tr-TR" sz="1200" dirty="0"/>
              <a:t>hayatı </a:t>
            </a:r>
            <a:r>
              <a:rPr lang="tr-TR" sz="1200" dirty="0">
                <a:solidFill>
                  <a:srgbClr val="FF0000"/>
                </a:solidFill>
              </a:rPr>
              <a:t>tehdit eden hastalıkla veya yaralanmayla</a:t>
            </a:r>
            <a:r>
              <a:rPr lang="tr-TR" sz="1200" dirty="0"/>
              <a:t>,</a:t>
            </a:r>
          </a:p>
          <a:p>
            <a:pPr lvl="1" algn="just"/>
            <a:r>
              <a:rPr lang="tr-TR" sz="1200" dirty="0"/>
              <a:t>vücut yapısının veya bir vücut fonksiyonunun </a:t>
            </a:r>
            <a:r>
              <a:rPr lang="tr-TR" sz="1200" dirty="0">
                <a:solidFill>
                  <a:srgbClr val="FF0000"/>
                </a:solidFill>
              </a:rPr>
              <a:t>kalıcı olarak bozulmasıyla</a:t>
            </a:r>
            <a:r>
              <a:rPr lang="tr-TR" sz="1200" dirty="0"/>
              <a:t>,</a:t>
            </a:r>
          </a:p>
          <a:p>
            <a:pPr lvl="1" algn="just"/>
            <a:r>
              <a:rPr lang="tr-TR" sz="1200" dirty="0">
                <a:solidFill>
                  <a:srgbClr val="FF0000"/>
                </a:solidFill>
              </a:rPr>
              <a:t>hastaneye yatışla </a:t>
            </a:r>
            <a:r>
              <a:rPr lang="tr-TR" sz="1200" dirty="0"/>
              <a:t>veya hastanın hastanede </a:t>
            </a:r>
            <a:r>
              <a:rPr lang="tr-TR" sz="1200" dirty="0">
                <a:solidFill>
                  <a:srgbClr val="FF0000"/>
                </a:solidFill>
              </a:rPr>
              <a:t>yatış süresinin uzamasıyla</a:t>
            </a:r>
            <a:r>
              <a:rPr lang="tr-TR" sz="1200" dirty="0"/>
              <a:t>,</a:t>
            </a:r>
          </a:p>
          <a:p>
            <a:pPr lvl="1" algn="just"/>
            <a:r>
              <a:rPr lang="tr-TR" sz="1200" dirty="0"/>
              <a:t>hayatı tehdit eden hastalığı veya yaralanmayı ya da vücut yapısında veya bir vücut fonksiyonunda kalıcı bozulmayı önlemek için </a:t>
            </a:r>
            <a:r>
              <a:rPr lang="tr-TR" sz="1200" dirty="0">
                <a:solidFill>
                  <a:srgbClr val="FF0000"/>
                </a:solidFill>
              </a:rPr>
              <a:t>tıbbi veya cerrahi müdahaleyle</a:t>
            </a:r>
            <a:r>
              <a:rPr lang="tr-TR" sz="1200" dirty="0"/>
              <a:t>,</a:t>
            </a:r>
          </a:p>
          <a:p>
            <a:pPr lvl="1" algn="just"/>
            <a:r>
              <a:rPr lang="tr-TR" sz="1200" dirty="0">
                <a:solidFill>
                  <a:srgbClr val="FF0000"/>
                </a:solidFill>
              </a:rPr>
              <a:t>kronik hastalıkla,</a:t>
            </a:r>
          </a:p>
          <a:p>
            <a:pPr lvl="1" algn="just"/>
            <a:r>
              <a:rPr lang="tr-TR" sz="1200" dirty="0" err="1"/>
              <a:t>fetal</a:t>
            </a:r>
            <a:r>
              <a:rPr lang="tr-TR" sz="1200" dirty="0"/>
              <a:t> </a:t>
            </a:r>
            <a:r>
              <a:rPr lang="tr-TR" sz="1200" dirty="0" err="1"/>
              <a:t>distres</a:t>
            </a:r>
            <a:r>
              <a:rPr lang="tr-TR" sz="1200" dirty="0"/>
              <a:t>, </a:t>
            </a:r>
            <a:r>
              <a:rPr lang="tr-TR" sz="1200" dirty="0" err="1"/>
              <a:t>fetal</a:t>
            </a:r>
            <a:r>
              <a:rPr lang="tr-TR" sz="1200" dirty="0"/>
              <a:t> ölüm veya </a:t>
            </a:r>
            <a:r>
              <a:rPr lang="tr-TR" sz="1200" dirty="0" err="1"/>
              <a:t>konjenital</a:t>
            </a:r>
            <a:r>
              <a:rPr lang="tr-TR" sz="1200" dirty="0"/>
              <a:t> fiziksel veya zihinsel bozukluk ya da </a:t>
            </a:r>
            <a:r>
              <a:rPr lang="tr-TR" sz="1200" dirty="0">
                <a:solidFill>
                  <a:srgbClr val="FF0000"/>
                </a:solidFill>
              </a:rPr>
              <a:t>doğum kusuru</a:t>
            </a:r>
            <a:r>
              <a:rPr lang="tr-TR" sz="1200" dirty="0"/>
              <a:t>;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solidFill>
            <a:schemeClr val="bg1"/>
          </a:solidFill>
          <a:effectLst>
            <a:outerShdw blurRad="50800" dist="50800" dir="600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893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9711" y="2286000"/>
            <a:ext cx="2900856" cy="2522483"/>
          </a:xfrm>
        </p:spPr>
        <p:txBody>
          <a:bodyPr>
            <a:normAutofit fontScale="90000"/>
          </a:bodyPr>
          <a:lstStyle/>
          <a:p>
            <a:r>
              <a:rPr lang="tr-TR" sz="4000" dirty="0" err="1">
                <a:solidFill>
                  <a:schemeClr val="bg1"/>
                </a:solidFill>
              </a:rPr>
              <a:t>VIjIlans</a:t>
            </a:r>
            <a:r>
              <a:rPr lang="tr-TR" sz="4000" dirty="0">
                <a:solidFill>
                  <a:schemeClr val="bg1"/>
                </a:solidFill>
              </a:rPr>
              <a:t> MDR </a:t>
            </a:r>
            <a:br>
              <a:rPr lang="tr-TR" sz="4000" dirty="0">
                <a:solidFill>
                  <a:schemeClr val="bg1"/>
                </a:solidFill>
              </a:rPr>
            </a:br>
            <a:r>
              <a:rPr lang="tr-TR" sz="4000" dirty="0">
                <a:solidFill>
                  <a:schemeClr val="bg1"/>
                </a:solidFill>
              </a:rPr>
              <a:t>Bölüm 1 </a:t>
            </a:r>
            <a:br>
              <a:rPr lang="tr-TR" sz="4000" dirty="0">
                <a:solidFill>
                  <a:schemeClr val="bg1"/>
                </a:solidFill>
              </a:rPr>
            </a:br>
            <a:r>
              <a:rPr lang="tr-TR" sz="4000" dirty="0">
                <a:solidFill>
                  <a:schemeClr val="bg1"/>
                </a:solidFill>
              </a:rPr>
              <a:t>Madde 3 TANIMLAR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934857" y="802808"/>
            <a:ext cx="6450161" cy="5656049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Olumsuz olay; </a:t>
            </a:r>
          </a:p>
          <a:p>
            <a:pPr marL="0" indent="0" algn="just">
              <a:buNone/>
            </a:pPr>
            <a:r>
              <a:rPr lang="tr-TR" sz="1600" dirty="0"/>
              <a:t>Ergonomik özelliklerinden kaynaklanan </a:t>
            </a:r>
            <a:r>
              <a:rPr lang="tr-TR" sz="1600" dirty="0">
                <a:solidFill>
                  <a:srgbClr val="FF0000"/>
                </a:solidFill>
              </a:rPr>
              <a:t>kullanım hataları </a:t>
            </a:r>
            <a:r>
              <a:rPr lang="tr-TR" sz="1600" dirty="0"/>
              <a:t>dahil olmak üzere, piyasada bulundurulan bir cihazın karakteristiklerinde ya da performansında herhangi bir </a:t>
            </a:r>
            <a:r>
              <a:rPr lang="tr-TR" sz="1600" dirty="0">
                <a:solidFill>
                  <a:srgbClr val="FF0000"/>
                </a:solidFill>
              </a:rPr>
              <a:t>arıza ya da bozulmanın </a:t>
            </a:r>
            <a:r>
              <a:rPr lang="tr-TR" sz="1600" dirty="0"/>
              <a:t>yanı sıra, imalatçı tarafından </a:t>
            </a:r>
            <a:r>
              <a:rPr lang="tr-TR" sz="1600" dirty="0">
                <a:solidFill>
                  <a:srgbClr val="FF0000"/>
                </a:solidFill>
              </a:rPr>
              <a:t>sağlanan bilgilerdeki herhangi bir yetersizlik </a:t>
            </a:r>
            <a:r>
              <a:rPr lang="tr-TR" sz="1600" dirty="0"/>
              <a:t>veya herhangi bir </a:t>
            </a:r>
            <a:r>
              <a:rPr lang="tr-TR" sz="1600" dirty="0">
                <a:solidFill>
                  <a:srgbClr val="FF0000"/>
                </a:solidFill>
              </a:rPr>
              <a:t>istenmeyen yan etkidir</a:t>
            </a:r>
            <a:r>
              <a:rPr lang="tr-TR" sz="1600" dirty="0"/>
              <a:t>.</a:t>
            </a:r>
          </a:p>
          <a:p>
            <a:pPr algn="just"/>
            <a:endParaRPr lang="tr-TR" sz="1600" b="1" dirty="0"/>
          </a:p>
          <a:p>
            <a:pPr algn="just"/>
            <a:r>
              <a:rPr lang="en-US" sz="1600" b="1" dirty="0" err="1"/>
              <a:t>Ciddi</a:t>
            </a:r>
            <a:r>
              <a:rPr lang="en-US" sz="1600" b="1" dirty="0"/>
              <a:t> </a:t>
            </a:r>
            <a:r>
              <a:rPr lang="en-US" sz="1600" b="1" dirty="0" err="1"/>
              <a:t>olumsuz</a:t>
            </a:r>
            <a:r>
              <a:rPr lang="en-US" sz="1600" b="1" dirty="0"/>
              <a:t> </a:t>
            </a:r>
            <a:r>
              <a:rPr lang="en-US" sz="1600" b="1" dirty="0" err="1"/>
              <a:t>olay</a:t>
            </a:r>
            <a:r>
              <a:rPr lang="en-US" sz="1600" b="1" dirty="0"/>
              <a:t>;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1) </a:t>
            </a:r>
            <a:r>
              <a:rPr lang="en-US" sz="1600" dirty="0" err="1"/>
              <a:t>Hastanın</a:t>
            </a:r>
            <a:r>
              <a:rPr lang="en-US" sz="1600" dirty="0"/>
              <a:t>, </a:t>
            </a:r>
            <a:r>
              <a:rPr lang="en-US" sz="1600" dirty="0" err="1"/>
              <a:t>kullanıcının</a:t>
            </a:r>
            <a:r>
              <a:rPr lang="en-US" sz="1600" dirty="0"/>
              <a:t> </a:t>
            </a:r>
            <a:r>
              <a:rPr lang="en-US" sz="1600" dirty="0" err="1"/>
              <a:t>ya</a:t>
            </a:r>
            <a:r>
              <a:rPr lang="en-US" sz="1600" dirty="0"/>
              <a:t> da </a:t>
            </a:r>
            <a:r>
              <a:rPr lang="en-US" sz="1600" dirty="0" err="1"/>
              <a:t>başka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kişinin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ölümüne</a:t>
            </a:r>
            <a:r>
              <a:rPr lang="en-US" sz="1600" dirty="0"/>
              <a:t>,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2) </a:t>
            </a:r>
            <a:r>
              <a:rPr lang="en-US" sz="1600" dirty="0" err="1"/>
              <a:t>Hastanın</a:t>
            </a:r>
            <a:r>
              <a:rPr lang="en-US" sz="1600" dirty="0"/>
              <a:t>, </a:t>
            </a:r>
            <a:r>
              <a:rPr lang="en-US" sz="1600" dirty="0" err="1"/>
              <a:t>kullanıcının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başka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kişinin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sağlık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durumunda</a:t>
            </a:r>
            <a:r>
              <a:rPr lang="en-US" sz="1600" dirty="0"/>
              <a:t> </a:t>
            </a:r>
            <a:r>
              <a:rPr lang="en-US" sz="1600" dirty="0" err="1"/>
              <a:t>geçici</a:t>
            </a:r>
            <a:r>
              <a:rPr lang="en-US" sz="1600" dirty="0"/>
              <a:t> </a:t>
            </a:r>
            <a:r>
              <a:rPr lang="en-US" sz="1600" dirty="0" err="1"/>
              <a:t>ya</a:t>
            </a:r>
            <a:r>
              <a:rPr lang="en-US" sz="1600" dirty="0"/>
              <a:t> da </a:t>
            </a:r>
            <a:r>
              <a:rPr lang="en-US" sz="1600" dirty="0" err="1"/>
              <a:t>kalıcı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ciddi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bozulmaya</a:t>
            </a:r>
            <a:r>
              <a:rPr lang="en-US" sz="1600" dirty="0"/>
              <a:t>,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3) </a:t>
            </a:r>
            <a:r>
              <a:rPr lang="en-US" sz="1600" dirty="0" err="1">
                <a:solidFill>
                  <a:srgbClr val="FF0000"/>
                </a:solidFill>
              </a:rPr>
              <a:t>Ciddi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kamu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sağlığı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tehdidine</a:t>
            </a:r>
            <a:r>
              <a:rPr lang="en-US" sz="1600" dirty="0"/>
              <a:t>,</a:t>
            </a:r>
            <a:r>
              <a:rPr lang="tr-TR" sz="1600" dirty="0"/>
              <a:t> 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0000"/>
                </a:solidFill>
              </a:rPr>
              <a:t>doğrudan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veya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dolaylı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olarak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yol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açan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yol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açmış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olabilecek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veya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yol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açabilecek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olan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herhangi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bir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olumsuz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olay</a:t>
            </a:r>
            <a:r>
              <a:rPr lang="tr-TR" sz="1600" b="1" dirty="0" err="1">
                <a:solidFill>
                  <a:srgbClr val="FF0000"/>
                </a:solidFill>
              </a:rPr>
              <a:t>dır</a:t>
            </a:r>
            <a:r>
              <a:rPr lang="tr-TR" sz="16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solidFill>
            <a:schemeClr val="bg1"/>
          </a:solidFill>
          <a:effectLst>
            <a:outerShdw blurRad="50800" dist="50800" dir="60000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619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167086" y="815222"/>
            <a:ext cx="6217194" cy="5481981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err="1"/>
              <a:t>Ciddi</a:t>
            </a:r>
            <a:r>
              <a:rPr lang="en-US" sz="1600" b="1" dirty="0"/>
              <a:t> </a:t>
            </a:r>
            <a:r>
              <a:rPr lang="tr-TR" sz="1600" b="1" dirty="0"/>
              <a:t>kamu sağlığı tehdidi</a:t>
            </a:r>
            <a:r>
              <a:rPr lang="en-US" sz="1600" b="1" dirty="0"/>
              <a:t>;</a:t>
            </a:r>
            <a:endParaRPr lang="tr-TR" sz="1600" b="1" dirty="0"/>
          </a:p>
          <a:p>
            <a:pPr marL="0" indent="0" algn="just">
              <a:buNone/>
            </a:pPr>
            <a:r>
              <a:rPr lang="tr-TR" sz="1600" dirty="0">
                <a:solidFill>
                  <a:srgbClr val="FF0000"/>
                </a:solidFill>
              </a:rPr>
              <a:t>Mutlak ölüm riskiyle</a:t>
            </a:r>
            <a:r>
              <a:rPr lang="tr-TR" sz="1600" dirty="0"/>
              <a:t>, acil müdahale gerektirebilen ciddi hastalıkla veya kişinin sağlık durumunda ciddi bozulmayla sonuçlanabilen ve insanlarda önemli </a:t>
            </a:r>
            <a:r>
              <a:rPr lang="tr-TR" sz="1600" dirty="0" err="1">
                <a:solidFill>
                  <a:srgbClr val="FF0000"/>
                </a:solidFill>
              </a:rPr>
              <a:t>morbiditeye</a:t>
            </a:r>
            <a:r>
              <a:rPr lang="tr-TR" sz="1600" dirty="0">
                <a:solidFill>
                  <a:srgbClr val="FF0000"/>
                </a:solidFill>
              </a:rPr>
              <a:t> veya </a:t>
            </a:r>
            <a:r>
              <a:rPr lang="tr-TR" sz="1600" dirty="0" err="1">
                <a:solidFill>
                  <a:srgbClr val="FF0000"/>
                </a:solidFill>
              </a:rPr>
              <a:t>mortaliteye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/>
              <a:t>neden olabilen ya da belirli bir yer ve zaman için </a:t>
            </a:r>
            <a:r>
              <a:rPr lang="tr-TR" sz="1600" dirty="0">
                <a:solidFill>
                  <a:srgbClr val="FF0000"/>
                </a:solidFill>
              </a:rPr>
              <a:t>olağandışı veya beklenmedik herhangi bir olaydır.</a:t>
            </a:r>
          </a:p>
          <a:p>
            <a:pPr marL="0" indent="0" algn="just">
              <a:buNone/>
            </a:pPr>
            <a:endParaRPr lang="tr-TR" sz="1600" dirty="0">
              <a:solidFill>
                <a:srgbClr val="FF0000"/>
              </a:solidFill>
            </a:endParaRPr>
          </a:p>
          <a:p>
            <a:pPr algn="just"/>
            <a:r>
              <a:rPr lang="tr-TR" sz="1600" b="1" dirty="0"/>
              <a:t>Düzeltici faaliyet; </a:t>
            </a:r>
          </a:p>
          <a:p>
            <a:pPr marL="0" indent="0" algn="just">
              <a:buNone/>
            </a:pPr>
            <a:r>
              <a:rPr lang="tr-TR" sz="1600" dirty="0"/>
              <a:t>Potansiyel veya gerçek bir </a:t>
            </a:r>
            <a:r>
              <a:rPr lang="tr-TR" sz="1600" dirty="0">
                <a:solidFill>
                  <a:schemeClr val="accent1"/>
                </a:solidFill>
              </a:rPr>
              <a:t>uygunsuzluğun</a:t>
            </a:r>
            <a:r>
              <a:rPr lang="tr-TR" sz="1600" dirty="0"/>
              <a:t> ya da istenmeyen diğer bir durumun nedenini </a:t>
            </a:r>
            <a:r>
              <a:rPr lang="tr-TR" sz="1600" dirty="0">
                <a:solidFill>
                  <a:schemeClr val="accent1"/>
                </a:solidFill>
              </a:rPr>
              <a:t>ortadan kaldırmak için yürütülen faaliyettir</a:t>
            </a:r>
            <a:r>
              <a:rPr lang="tr-TR" sz="1600" dirty="0"/>
              <a:t>. 	</a:t>
            </a:r>
            <a:endParaRPr lang="tr-TR" sz="1600" dirty="0">
              <a:solidFill>
                <a:srgbClr val="FF0000"/>
              </a:solidFill>
            </a:endParaRP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882873" y="2816130"/>
            <a:ext cx="3501197" cy="1223298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900" dirty="0" err="1">
                <a:solidFill>
                  <a:schemeClr val="bg1"/>
                </a:solidFill>
              </a:rPr>
              <a:t>VIjIlans</a:t>
            </a:r>
            <a:r>
              <a:rPr lang="tr-TR" sz="2900" dirty="0">
                <a:solidFill>
                  <a:schemeClr val="bg1"/>
                </a:solidFill>
              </a:rPr>
              <a:t> MDR </a:t>
            </a:r>
            <a:br>
              <a:rPr lang="tr-TR" sz="2900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Bölüm 1 Madde 3 </a:t>
            </a:r>
            <a:r>
              <a:rPr lang="tr-TR" sz="2900" dirty="0">
                <a:solidFill>
                  <a:schemeClr val="bg1"/>
                </a:solidFill>
              </a:rPr>
              <a:t>TANIMLAR</a:t>
            </a:r>
            <a:br>
              <a:rPr lang="tr-TR" sz="2900" dirty="0"/>
            </a:b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207235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312228" y="815222"/>
            <a:ext cx="6072051" cy="5481981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/>
              <a:t>Saha güvenliği düzeltici faaliyeti (FSCA) ;</a:t>
            </a:r>
          </a:p>
          <a:p>
            <a:pPr marL="0" indent="0" algn="just">
              <a:buNone/>
            </a:pPr>
            <a:r>
              <a:rPr lang="tr-TR" sz="1600" dirty="0"/>
              <a:t>Piyasada bulundurulan bir cihazla ilgili </a:t>
            </a:r>
            <a:r>
              <a:rPr lang="tr-TR" sz="1600" dirty="0">
                <a:solidFill>
                  <a:schemeClr val="accent1"/>
                </a:solidFill>
              </a:rPr>
              <a:t>ciddi olumsuz olay riskini önlemek ya da azaltmak</a:t>
            </a:r>
            <a:r>
              <a:rPr lang="tr-TR" sz="1600" dirty="0"/>
              <a:t> için teknik veya tıbbi nedenlerle imalatçı tarafından </a:t>
            </a:r>
            <a:r>
              <a:rPr lang="tr-TR" sz="1600" dirty="0">
                <a:solidFill>
                  <a:schemeClr val="accent1"/>
                </a:solidFill>
              </a:rPr>
              <a:t>yürütülen düzeltici faaliyettir</a:t>
            </a:r>
            <a:r>
              <a:rPr lang="tr-TR" sz="1600" b="1" dirty="0">
                <a:solidFill>
                  <a:schemeClr val="accent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tr-TR" sz="1600" b="1" dirty="0"/>
              <a:t>	</a:t>
            </a:r>
          </a:p>
          <a:p>
            <a:pPr algn="just"/>
            <a:r>
              <a:rPr lang="tr-TR" sz="1600" b="1" dirty="0"/>
              <a:t>Saha güvenliği bildirimi (FSN); </a:t>
            </a:r>
          </a:p>
          <a:p>
            <a:pPr marL="0" indent="0" algn="just">
              <a:buNone/>
            </a:pPr>
            <a:r>
              <a:rPr lang="tr-TR" sz="1600" dirty="0"/>
              <a:t>Bir saha güvenliği </a:t>
            </a:r>
            <a:r>
              <a:rPr lang="tr-TR" sz="1600" dirty="0">
                <a:solidFill>
                  <a:schemeClr val="accent1"/>
                </a:solidFill>
              </a:rPr>
              <a:t>düzeltici faaliyetiyle ilgili </a:t>
            </a:r>
            <a:r>
              <a:rPr lang="tr-TR" sz="1600" dirty="0"/>
              <a:t>olarak imalatçı tarafından </a:t>
            </a:r>
            <a:r>
              <a:rPr lang="tr-TR" sz="1600" dirty="0">
                <a:solidFill>
                  <a:schemeClr val="accent1"/>
                </a:solidFill>
              </a:rPr>
              <a:t>kullanıcılara veya müşterilere gönderilen iletidir.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882873" y="2816130"/>
            <a:ext cx="3501197" cy="1223298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900" dirty="0" err="1">
                <a:solidFill>
                  <a:schemeClr val="bg1"/>
                </a:solidFill>
              </a:rPr>
              <a:t>VIjIlans</a:t>
            </a:r>
            <a:r>
              <a:rPr lang="tr-TR" sz="2900" dirty="0">
                <a:solidFill>
                  <a:schemeClr val="bg1"/>
                </a:solidFill>
              </a:rPr>
              <a:t> MDR </a:t>
            </a:r>
            <a:br>
              <a:rPr lang="tr-TR" sz="2900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Bölüm 1 Madde 3 </a:t>
            </a:r>
            <a:r>
              <a:rPr lang="tr-TR" sz="2900" dirty="0">
                <a:solidFill>
                  <a:schemeClr val="bg1"/>
                </a:solidFill>
              </a:rPr>
              <a:t>TANIMLAR</a:t>
            </a:r>
            <a:br>
              <a:rPr lang="tr-TR" sz="2900" dirty="0"/>
            </a:br>
            <a:endParaRPr lang="tr-TR" sz="2900" dirty="0"/>
          </a:p>
        </p:txBody>
      </p:sp>
      <p:pic>
        <p:nvPicPr>
          <p:cNvPr id="11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3093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82874" y="2297906"/>
            <a:ext cx="3501196" cy="2456442"/>
          </a:xfr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VIJILANS SİSTEMİNİN DOKUMANTE EDİLMESİ</a:t>
            </a:r>
            <a:br>
              <a:rPr lang="tr-TR" sz="3200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MDD </a:t>
            </a:r>
            <a:r>
              <a:rPr lang="tr-TR" sz="3200" dirty="0" err="1">
                <a:solidFill>
                  <a:schemeClr val="bg1"/>
                </a:solidFill>
              </a:rPr>
              <a:t>vs</a:t>
            </a:r>
            <a:r>
              <a:rPr lang="tr-TR" sz="3200" dirty="0">
                <a:solidFill>
                  <a:schemeClr val="bg1"/>
                </a:solidFill>
              </a:rPr>
              <a:t> MDR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half" idx="4294967295"/>
          </p:nvPr>
        </p:nvSpPr>
        <p:spPr>
          <a:xfrm>
            <a:off x="5120005" y="1492114"/>
            <a:ext cx="6264275" cy="1834968"/>
          </a:xfr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MDR </a:t>
            </a:r>
            <a:r>
              <a:rPr lang="tr-TR" sz="1400" dirty="0">
                <a:solidFill>
                  <a:schemeClr val="tx1"/>
                </a:solidFill>
              </a:rPr>
              <a:t>Ek</a:t>
            </a:r>
            <a:r>
              <a:rPr lang="en-US" sz="1400" dirty="0">
                <a:solidFill>
                  <a:schemeClr val="tx1"/>
                </a:solidFill>
              </a:rPr>
              <a:t> IX </a:t>
            </a:r>
            <a:endParaRPr lang="tr-TR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</a:rPr>
              <a:t>* 2.1 </a:t>
            </a:r>
            <a:r>
              <a:rPr lang="tr-TR" sz="1400" dirty="0">
                <a:solidFill>
                  <a:schemeClr val="tx1"/>
                </a:solidFill>
              </a:rPr>
              <a:t>Kalite sistemi</a:t>
            </a:r>
            <a:r>
              <a:rPr lang="en-US" sz="1400" dirty="0">
                <a:solidFill>
                  <a:schemeClr val="tx1"/>
                </a:solidFill>
              </a:rPr>
              <a:t>,</a:t>
            </a:r>
            <a:r>
              <a:rPr lang="tr-TR" sz="1400" dirty="0">
                <a:solidFill>
                  <a:schemeClr val="tx1"/>
                </a:solidFill>
              </a:rPr>
              <a:t>…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İmalatçının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tr-TR" sz="1400" dirty="0">
                <a:solidFill>
                  <a:schemeClr val="tx1"/>
                </a:solidFill>
              </a:rPr>
              <a:t>PSG </a:t>
            </a:r>
            <a:r>
              <a:rPr lang="en-US" sz="1400" dirty="0" err="1">
                <a:solidFill>
                  <a:schemeClr val="tx1"/>
                </a:solidFill>
              </a:rPr>
              <a:t>sistemine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uygulanabildiği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hallerde</a:t>
            </a:r>
            <a:r>
              <a:rPr lang="en-US" sz="1400" dirty="0">
                <a:solidFill>
                  <a:schemeClr val="tx1"/>
                </a:solidFill>
              </a:rPr>
              <a:t> PMCF </a:t>
            </a:r>
            <a:r>
              <a:rPr lang="en-US" sz="1400" dirty="0" err="1">
                <a:solidFill>
                  <a:schemeClr val="tx1"/>
                </a:solidFill>
              </a:rPr>
              <a:t>planına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ilişkin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dokümantasyon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ve</a:t>
            </a:r>
            <a:r>
              <a:rPr lang="en-US" sz="1400" dirty="0">
                <a:solidFill>
                  <a:schemeClr val="tx1"/>
                </a:solidFill>
              </a:rPr>
              <a:t> 85 </a:t>
            </a:r>
            <a:r>
              <a:rPr lang="en-US" sz="1400" dirty="0" err="1">
                <a:solidFill>
                  <a:schemeClr val="tx1"/>
                </a:solidFill>
              </a:rPr>
              <a:t>ila</a:t>
            </a:r>
            <a:r>
              <a:rPr lang="en-US" sz="1400" dirty="0">
                <a:solidFill>
                  <a:schemeClr val="tx1"/>
                </a:solidFill>
              </a:rPr>
              <a:t> 89 </a:t>
            </a:r>
            <a:r>
              <a:rPr lang="en-US" sz="1400" dirty="0" err="1">
                <a:solidFill>
                  <a:schemeClr val="tx1"/>
                </a:solidFill>
              </a:rPr>
              <a:t>uncu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maddelerde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belirtilen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vijilansa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ilişkin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hükümlerden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kaynaklanan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yükümlülüklere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Komisyonca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kabul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edilen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ilgili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tasarruflara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uygunluğu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sağlamak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için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oluşturulan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prosedürler</a:t>
            </a:r>
            <a:r>
              <a:rPr lang="tr-TR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4294967295"/>
          </p:nvPr>
        </p:nvSpPr>
        <p:spPr>
          <a:xfrm>
            <a:off x="5366407" y="3526127"/>
            <a:ext cx="1119461" cy="496559"/>
          </a:xfr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MDD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294967295"/>
          </p:nvPr>
        </p:nvSpPr>
        <p:spPr>
          <a:xfrm>
            <a:off x="5118418" y="4008437"/>
            <a:ext cx="6265862" cy="2218941"/>
          </a:xfrm>
          <a:effectLst>
            <a:outerShdw blurRad="50800" dir="5400000" algn="ctr" rotWithShape="0">
              <a:srgbClr val="000000">
                <a:alpha val="49000"/>
              </a:srgbClr>
            </a:outerShdw>
          </a:effectLst>
        </p:spPr>
        <p:txBody>
          <a:bodyPr>
            <a:noAutofit/>
          </a:bodyPr>
          <a:lstStyle/>
          <a:p>
            <a:pPr algn="just"/>
            <a:r>
              <a:rPr lang="tr-TR" sz="1400" dirty="0">
                <a:solidFill>
                  <a:schemeClr val="tx1"/>
                </a:solidFill>
              </a:rPr>
              <a:t>MDD Ek</a:t>
            </a:r>
            <a:r>
              <a:rPr lang="en-US" sz="1400" dirty="0">
                <a:solidFill>
                  <a:schemeClr val="tx1"/>
                </a:solidFill>
              </a:rPr>
              <a:t> II </a:t>
            </a:r>
            <a:endParaRPr lang="tr-TR" sz="1400" dirty="0">
              <a:solidFill>
                <a:schemeClr val="tx1"/>
              </a:solidFill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</a:rPr>
              <a:t>*3.1 </a:t>
            </a:r>
            <a:r>
              <a:rPr lang="tr-TR" sz="1400" dirty="0">
                <a:solidFill>
                  <a:schemeClr val="tx1"/>
                </a:solidFill>
              </a:rPr>
              <a:t>Kalite sistemi,… imalatçının aşağıdaki olayları öğrendiğinde derhal yetkili makamlara bildirme yükümlülüğü:</a:t>
            </a:r>
          </a:p>
          <a:p>
            <a:pPr marL="0" indent="0" algn="just">
              <a:buNone/>
            </a:pPr>
            <a:r>
              <a:rPr lang="tr-TR" sz="1400" dirty="0">
                <a:solidFill>
                  <a:schemeClr val="tx1"/>
                </a:solidFill>
              </a:rPr>
              <a:t>• (i) bir cihazın özelliklerinde ve/veya performansında herhangi bir arıza veya bozulmanın yanı sıra bir hastanın veya kullanıcının ölümüne veya ciddi bir bozulmaya yol açabilecek veya yol açabilecek kullanım talimatlarındaki herhangi bir yetersizlik sağlık durumunda;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4294967295"/>
          </p:nvPr>
        </p:nvSpPr>
        <p:spPr>
          <a:xfrm>
            <a:off x="5366407" y="803275"/>
            <a:ext cx="1483655" cy="518160"/>
          </a:xfrm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MDR</a:t>
            </a:r>
          </a:p>
        </p:txBody>
      </p:sp>
      <p:pic>
        <p:nvPicPr>
          <p:cNvPr id="10" name="Picture 2" descr="UDEM Logo Vector (.CDR)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0794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MDD </a:t>
            </a:r>
            <a:r>
              <a:rPr lang="tr-TR" dirty="0" err="1"/>
              <a:t>vs</a:t>
            </a:r>
            <a:r>
              <a:rPr lang="tr-TR" dirty="0"/>
              <a:t> MDR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6645" y="1120427"/>
            <a:ext cx="6752647" cy="5248622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MDR, </a:t>
            </a:r>
            <a:r>
              <a:rPr lang="en-US" sz="1600" dirty="0" err="1"/>
              <a:t>diğer</a:t>
            </a:r>
            <a:r>
              <a:rPr lang="en-US" sz="1600" dirty="0"/>
              <a:t> </a:t>
            </a:r>
            <a:r>
              <a:rPr lang="tr-TR" sz="1600" dirty="0"/>
              <a:t>olumsuz </a:t>
            </a:r>
            <a:r>
              <a:rPr lang="en-US" sz="1600" dirty="0" err="1"/>
              <a:t>olayların</a:t>
            </a:r>
            <a:r>
              <a:rPr lang="en-US" sz="1600" dirty="0"/>
              <a:t> </a:t>
            </a:r>
            <a:r>
              <a:rPr lang="en-US" sz="1600" dirty="0" err="1"/>
              <a:t>sıklığında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ciddiyetinde</a:t>
            </a:r>
            <a:r>
              <a:rPr lang="en-US" sz="1600" dirty="0"/>
              <a:t> </a:t>
            </a:r>
            <a:r>
              <a:rPr lang="en-US" sz="1600" dirty="0" err="1"/>
              <a:t>önemli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artış</a:t>
            </a:r>
            <a:r>
              <a:rPr lang="en-US" sz="1600" dirty="0"/>
              <a:t> </a:t>
            </a:r>
            <a:r>
              <a:rPr lang="en-US" sz="1600" dirty="0" err="1"/>
              <a:t>olması</a:t>
            </a:r>
            <a:r>
              <a:rPr lang="en-US" sz="1600" dirty="0"/>
              <a:t> </a:t>
            </a:r>
            <a:r>
              <a:rPr lang="en-US" sz="1600" dirty="0" err="1"/>
              <a:t>durumunda</a:t>
            </a:r>
            <a:r>
              <a:rPr lang="en-US" sz="1600" dirty="0"/>
              <a:t> da </a:t>
            </a:r>
            <a:r>
              <a:rPr lang="en-US" sz="1600" dirty="0" err="1"/>
              <a:t>dikkatli</a:t>
            </a:r>
            <a:r>
              <a:rPr lang="en-US" sz="1600" dirty="0"/>
              <a:t> </a:t>
            </a:r>
            <a:r>
              <a:rPr lang="en-US" sz="1600" dirty="0" err="1"/>
              <a:t>raporlama</a:t>
            </a:r>
            <a:r>
              <a:rPr lang="en-US" sz="1600" dirty="0"/>
              <a:t> </a:t>
            </a:r>
            <a:r>
              <a:rPr lang="en-US" sz="1600" dirty="0" err="1"/>
              <a:t>yapılmasını</a:t>
            </a:r>
            <a:r>
              <a:rPr lang="en-US" sz="1600" dirty="0"/>
              <a:t> </a:t>
            </a:r>
            <a:r>
              <a:rPr lang="en-US" sz="1600" dirty="0" err="1"/>
              <a:t>gerektirir</a:t>
            </a:r>
            <a:r>
              <a:rPr lang="en-US" sz="1600" dirty="0"/>
              <a:t>.</a:t>
            </a:r>
            <a:endParaRPr lang="tr-TR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MDD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karşılaştırıldığında</a:t>
            </a:r>
            <a:r>
              <a:rPr lang="en-US" sz="1600" dirty="0"/>
              <a:t> </a:t>
            </a:r>
            <a:r>
              <a:rPr lang="en-US" sz="1600" b="1" dirty="0"/>
              <a:t>trend </a:t>
            </a:r>
            <a:r>
              <a:rPr lang="en-US" sz="1600" b="1" dirty="0" err="1"/>
              <a:t>raporlaması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Madde</a:t>
            </a:r>
            <a:r>
              <a:rPr lang="en-US" sz="1600" dirty="0"/>
              <a:t> 8</a:t>
            </a:r>
            <a:r>
              <a:rPr lang="tr-TR" sz="1600" dirty="0"/>
              <a:t>6 </a:t>
            </a:r>
            <a:r>
              <a:rPr lang="en-US" sz="1600" dirty="0"/>
              <a:t>)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analiz</a:t>
            </a:r>
            <a:r>
              <a:rPr lang="tr-TR" sz="1600" dirty="0"/>
              <a:t>i</a:t>
            </a:r>
            <a:r>
              <a:rPr lang="en-US" sz="1600" dirty="0"/>
              <a:t> (</a:t>
            </a:r>
            <a:r>
              <a:rPr lang="en-US" sz="1600" dirty="0" err="1"/>
              <a:t>Madde</a:t>
            </a:r>
            <a:r>
              <a:rPr lang="en-US" sz="1600" dirty="0"/>
              <a:t> 8</a:t>
            </a:r>
            <a:r>
              <a:rPr lang="tr-TR" sz="1600" dirty="0"/>
              <a:t>8</a:t>
            </a:r>
            <a:r>
              <a:rPr lang="en-US" sz="1600" dirty="0"/>
              <a:t>) yeni </a:t>
            </a:r>
            <a:r>
              <a:rPr lang="en-US" sz="1600" dirty="0" err="1"/>
              <a:t>gibi</a:t>
            </a:r>
            <a:r>
              <a:rPr lang="en-US" sz="1600" dirty="0"/>
              <a:t> </a:t>
            </a:r>
            <a:r>
              <a:rPr lang="en-US" sz="1600" dirty="0" err="1"/>
              <a:t>görünse</a:t>
            </a:r>
            <a:r>
              <a:rPr lang="en-US" sz="1600" dirty="0"/>
              <a:t> de, </a:t>
            </a:r>
            <a:r>
              <a:rPr lang="en-US" sz="1600" dirty="0" err="1"/>
              <a:t>bunlar</a:t>
            </a:r>
            <a:r>
              <a:rPr lang="en-US" sz="1600" dirty="0"/>
              <a:t> </a:t>
            </a:r>
            <a:r>
              <a:rPr lang="en-US" sz="1600" dirty="0" err="1"/>
              <a:t>yine</a:t>
            </a:r>
            <a:r>
              <a:rPr lang="en-US" sz="1600" dirty="0"/>
              <a:t> MEDDEV 2.12/1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zaten</a:t>
            </a:r>
            <a:r>
              <a:rPr lang="en-US" sz="1600" dirty="0"/>
              <a:t> </a:t>
            </a:r>
            <a:r>
              <a:rPr lang="en-US" sz="1600" dirty="0" err="1"/>
              <a:t>gerekliydi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Avrupa</a:t>
            </a:r>
            <a:r>
              <a:rPr lang="en-US" sz="1600" dirty="0"/>
              <a:t> </a:t>
            </a:r>
            <a:r>
              <a:rPr lang="en-US" sz="1600" dirty="0" err="1"/>
              <a:t>Yetkili</a:t>
            </a:r>
            <a:r>
              <a:rPr lang="en-US" sz="1600" dirty="0"/>
              <a:t> </a:t>
            </a:r>
            <a:r>
              <a:rPr lang="en-US" sz="1600" dirty="0" err="1"/>
              <a:t>Otoriteleri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Onaylanmış</a:t>
            </a:r>
            <a:r>
              <a:rPr lang="en-US" sz="1600" dirty="0"/>
              <a:t> </a:t>
            </a:r>
            <a:r>
              <a:rPr lang="en-US" sz="1600" dirty="0" err="1"/>
              <a:t>Kuruluşlar</a:t>
            </a:r>
            <a:r>
              <a:rPr lang="en-US" sz="1600" dirty="0"/>
              <a:t> </a:t>
            </a:r>
            <a:r>
              <a:rPr lang="en-US" sz="1600" dirty="0" err="1"/>
              <a:t>tarafından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süredir</a:t>
            </a:r>
            <a:r>
              <a:rPr lang="en-US" sz="1600" dirty="0"/>
              <a:t> </a:t>
            </a:r>
            <a:r>
              <a:rPr lang="en-US" sz="1600" dirty="0" err="1"/>
              <a:t>bekleniyordu</a:t>
            </a:r>
            <a:r>
              <a:rPr lang="en-US" sz="1600" dirty="0"/>
              <a:t>.</a:t>
            </a:r>
          </a:p>
          <a:p>
            <a:pPr algn="just"/>
            <a:r>
              <a:rPr lang="en-US" sz="1600" dirty="0" err="1"/>
              <a:t>MDR'de</a:t>
            </a:r>
            <a:r>
              <a:rPr lang="en-US" sz="1600" dirty="0"/>
              <a:t> </a:t>
            </a:r>
            <a:r>
              <a:rPr lang="tr-TR" sz="1600" dirty="0" err="1"/>
              <a:t>vijilans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ilgili</a:t>
            </a:r>
            <a:r>
              <a:rPr lang="en-US" sz="1600" dirty="0"/>
              <a:t> </a:t>
            </a:r>
            <a:r>
              <a:rPr lang="en-US" sz="1600" dirty="0" err="1"/>
              <a:t>gerçekten</a:t>
            </a:r>
            <a:r>
              <a:rPr lang="en-US" sz="1600" dirty="0"/>
              <a:t> </a:t>
            </a:r>
            <a:r>
              <a:rPr lang="en-US" sz="1600" dirty="0" err="1"/>
              <a:t>yeni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gereklilik</a:t>
            </a:r>
            <a:r>
              <a:rPr lang="en-US" sz="1600" dirty="0"/>
              <a:t>, </a:t>
            </a:r>
            <a:r>
              <a:rPr lang="tr-TR" sz="1600" dirty="0" err="1"/>
              <a:t>vijilans</a:t>
            </a:r>
            <a:r>
              <a:rPr lang="en-US" sz="1600" dirty="0"/>
              <a:t> </a:t>
            </a:r>
            <a:r>
              <a:rPr lang="en-US" sz="1600" dirty="0" err="1"/>
              <a:t>raporlarının</a:t>
            </a:r>
            <a:r>
              <a:rPr lang="en-US" sz="1600" dirty="0"/>
              <a:t> MDD </a:t>
            </a:r>
            <a:r>
              <a:rPr lang="en-US" sz="1600" dirty="0" err="1"/>
              <a:t>kapsamında</a:t>
            </a:r>
            <a:r>
              <a:rPr lang="en-US" sz="1600" dirty="0"/>
              <a:t> </a:t>
            </a:r>
            <a:r>
              <a:rPr lang="en-US" sz="1600" dirty="0" err="1"/>
              <a:t>gerekli</a:t>
            </a:r>
            <a:r>
              <a:rPr lang="en-US" sz="1600" dirty="0"/>
              <a:t> </a:t>
            </a:r>
            <a:r>
              <a:rPr lang="en-US" sz="1600" dirty="0" err="1"/>
              <a:t>olduğu</a:t>
            </a:r>
            <a:r>
              <a:rPr lang="en-US" sz="1600" dirty="0"/>
              <a:t> </a:t>
            </a:r>
            <a:r>
              <a:rPr lang="tr-TR" sz="1600" dirty="0"/>
              <a:t>şekilde</a:t>
            </a:r>
            <a:r>
              <a:rPr lang="en-US" sz="1600" dirty="0"/>
              <a:t> 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tr-TR" sz="1600" dirty="0" err="1"/>
              <a:t>U</a:t>
            </a:r>
            <a:r>
              <a:rPr lang="en-US" sz="1600" dirty="0" err="1"/>
              <a:t>lusal</a:t>
            </a:r>
            <a:r>
              <a:rPr lang="tr-TR" sz="16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Yetkili</a:t>
            </a:r>
            <a:r>
              <a:rPr lang="en-US" sz="1600" dirty="0"/>
              <a:t> </a:t>
            </a:r>
            <a:r>
              <a:rPr lang="tr-TR" sz="1600" dirty="0"/>
              <a:t>Otoriteler</a:t>
            </a:r>
            <a:r>
              <a:rPr lang="en-US" sz="1600" dirty="0"/>
              <a:t> </a:t>
            </a:r>
            <a:r>
              <a:rPr lang="en-US" sz="1600" dirty="0" err="1"/>
              <a:t>yerine</a:t>
            </a:r>
            <a:r>
              <a:rPr lang="en-US" sz="1600" dirty="0"/>
              <a:t> </a:t>
            </a:r>
            <a:r>
              <a:rPr lang="en-US" sz="1600" b="1" dirty="0"/>
              <a:t>EUDAMED</a:t>
            </a:r>
            <a:r>
              <a:rPr lang="en-US" sz="1600" dirty="0"/>
              <a:t> </a:t>
            </a:r>
            <a:r>
              <a:rPr lang="en-US" sz="1600" dirty="0" err="1"/>
              <a:t>veri</a:t>
            </a:r>
            <a:r>
              <a:rPr lang="en-US" sz="1600" dirty="0"/>
              <a:t> </a:t>
            </a:r>
            <a:r>
              <a:rPr lang="en-US" sz="1600" dirty="0" err="1"/>
              <a:t>tabanına</a:t>
            </a:r>
            <a:r>
              <a:rPr lang="tr-TR" sz="1600" dirty="0"/>
              <a:t> </a:t>
            </a:r>
            <a:r>
              <a:rPr lang="en-US" sz="1600" dirty="0" err="1"/>
              <a:t>sunulması</a:t>
            </a:r>
            <a:r>
              <a:rPr lang="en-US" sz="1600" dirty="0"/>
              <a:t> </a:t>
            </a:r>
            <a:r>
              <a:rPr lang="en-US" sz="1600" dirty="0" err="1"/>
              <a:t>gerekliliği</a:t>
            </a:r>
            <a:r>
              <a:rPr lang="tr-TR" sz="1600" dirty="0"/>
              <a:t> ve </a:t>
            </a:r>
            <a:r>
              <a:rPr lang="tr-TR" sz="1600" b="1" dirty="0"/>
              <a:t>olumsuz olay raporlama sürelerinde </a:t>
            </a:r>
            <a:r>
              <a:rPr lang="tr-TR" sz="1600" dirty="0"/>
              <a:t>yapılan değişikliktir.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2" descr="UDEM Logo Vector (.CDR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92" y="120157"/>
            <a:ext cx="787669" cy="687899"/>
          </a:xfrm>
          <a:prstGeom prst="rect">
            <a:avLst/>
          </a:prstGeom>
          <a:noFill/>
          <a:effectLst>
            <a:outerShdw blurRad="50800" dist="50800" sx="1000" sy="1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5814931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85_TF23154475.potx" id="{EDF8BC23-857A-43C3-9097-4C1524784873}" vid="{D4197883-F730-46F8-981B-C538CDE3C596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40260</TotalTime>
  <Words>2526</Words>
  <Application>Microsoft Office PowerPoint</Application>
  <PresentationFormat>Geniş ekran</PresentationFormat>
  <Paragraphs>313</Paragraphs>
  <Slides>33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Rockwell</vt:lpstr>
      <vt:lpstr>Wingdings</vt:lpstr>
      <vt:lpstr>Atlas</vt:lpstr>
      <vt:lpstr>PowerPoint Sunusu</vt:lpstr>
      <vt:lpstr>İÇERİK</vt:lpstr>
      <vt:lpstr>Vijilans Dokumanlar</vt:lpstr>
      <vt:lpstr>VIjIlans MDR  Bölüm 1  Madde 3 TANIMLAR </vt:lpstr>
      <vt:lpstr>VIjIlans MDR  Bölüm 1  Madde 3 TANIMLAR </vt:lpstr>
      <vt:lpstr>PowerPoint Sunusu</vt:lpstr>
      <vt:lpstr>PowerPoint Sunusu</vt:lpstr>
      <vt:lpstr>VIJILANS SİSTEMİNİN DOKUMANTE EDİLMESİ MDD vs MDR</vt:lpstr>
      <vt:lpstr>MDD vs MDR</vt:lpstr>
      <vt:lpstr>Raporlama Süreleri  MDD vs MDR</vt:lpstr>
      <vt:lpstr>Advers Olay</vt:lpstr>
      <vt:lpstr>Advers Olay</vt:lpstr>
      <vt:lpstr>Saha Güvenliği Düzeltici Faaliyetleri Raporlanması </vt:lpstr>
      <vt:lpstr>Trend Raporlaması</vt:lpstr>
      <vt:lpstr>Trend Raporlaması</vt:lpstr>
      <vt:lpstr>Trend Rapor MDD vs MDR</vt:lpstr>
      <vt:lpstr>Tıbbi Cihaz Olumsuz Olaylarının Raporlanma Durumu</vt:lpstr>
      <vt:lpstr>Tıbbi Cihaz Olumsuz Olaylarının Raporlanma Durumu   Meddev 2.12-1 Rev8  Madde 5.1.3</vt:lpstr>
      <vt:lpstr>  Meddev 2.12-1 Rev8  Madde 5.1.3  Raporlamaya Gerek Duyulmayan Örnekler</vt:lpstr>
      <vt:lpstr>Raporlamaya Gerek Duyulmayan Örnekler  Meddev 2.12-1 Rev8  Madde 5.1.3</vt:lpstr>
      <vt:lpstr>Raporlamaya Gerek Duyulmaz  Meddev 2.12-1 Rev8  Madde 5.1.3</vt:lpstr>
      <vt:lpstr>Raporlamaya Gerek Duyulmaz  Meddev 2.12-1 Rev8  Madde 5.1.3</vt:lpstr>
      <vt:lpstr>MIR Form</vt:lpstr>
      <vt:lpstr>MIR Form</vt:lpstr>
      <vt:lpstr>MIR Form</vt:lpstr>
      <vt:lpstr>MIR Form</vt:lpstr>
      <vt:lpstr>MIR Form</vt:lpstr>
      <vt:lpstr>FSCA Saha Güvenliği Düzeltici Faaliyeti </vt:lpstr>
      <vt:lpstr>FSCA Saha Güvenliği Düzeltici Faaliyeti </vt:lpstr>
      <vt:lpstr>FSCA Saha Güvenliği Düzeltici Faaliyeti </vt:lpstr>
      <vt:lpstr>Ürünlere Özel Vijilans Rehberleri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DoA Sonrası MDD Etkileri Serian DOMA</dc:title>
  <dc:creator>UDEM_Lenovo2</dc:creator>
  <cp:lastModifiedBy>PELİN BİCER</cp:lastModifiedBy>
  <cp:revision>403</cp:revision>
  <dcterms:created xsi:type="dcterms:W3CDTF">2021-11-11T08:18:19Z</dcterms:created>
  <dcterms:modified xsi:type="dcterms:W3CDTF">2022-10-20T07:54:57Z</dcterms:modified>
</cp:coreProperties>
</file>